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8"/>
  </p:notesMasterIdLst>
  <p:handoutMasterIdLst>
    <p:handoutMasterId r:id="rId29"/>
  </p:handoutMasterIdLst>
  <p:sldIdLst>
    <p:sldId id="256" r:id="rId2"/>
    <p:sldId id="345" r:id="rId3"/>
    <p:sldId id="346" r:id="rId4"/>
    <p:sldId id="347" r:id="rId5"/>
    <p:sldId id="348" r:id="rId6"/>
    <p:sldId id="349" r:id="rId7"/>
    <p:sldId id="350" r:id="rId8"/>
    <p:sldId id="351" r:id="rId9"/>
    <p:sldId id="352" r:id="rId10"/>
    <p:sldId id="353" r:id="rId11"/>
    <p:sldId id="354" r:id="rId12"/>
    <p:sldId id="355" r:id="rId13"/>
    <p:sldId id="356" r:id="rId14"/>
    <p:sldId id="357" r:id="rId15"/>
    <p:sldId id="358" r:id="rId16"/>
    <p:sldId id="359" r:id="rId17"/>
    <p:sldId id="360" r:id="rId18"/>
    <p:sldId id="361" r:id="rId19"/>
    <p:sldId id="362" r:id="rId20"/>
    <p:sldId id="363" r:id="rId21"/>
    <p:sldId id="364" r:id="rId22"/>
    <p:sldId id="365" r:id="rId23"/>
    <p:sldId id="369" r:id="rId24"/>
    <p:sldId id="370" r:id="rId25"/>
    <p:sldId id="372" r:id="rId26"/>
    <p:sldId id="373" r:id="rId27"/>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5118"/>
    </p:cViewPr>
  </p:sorterViewPr>
  <p:notesViewPr>
    <p:cSldViewPr>
      <p:cViewPr>
        <p:scale>
          <a:sx n="66" d="100"/>
          <a:sy n="66" d="100"/>
        </p:scale>
        <p:origin x="-936" y="1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026"/>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0488" tIns="44450" rIns="90488" bIns="4445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1" name="Rectangle 1027"/>
          <p:cNvSpPr>
            <a:spLocks noChangeArrowheads="1" noTextEdit="1"/>
          </p:cNvSpPr>
          <p:nvPr>
            <p:ph type="sldImg" idx="2"/>
          </p:nvPr>
        </p:nvSpPr>
        <p:spPr bwMode="auto">
          <a:xfrm>
            <a:off x="1143000" y="685800"/>
            <a:ext cx="4572000" cy="3429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1028"/>
          <p:cNvSpPr>
            <a:spLocks noChangeArrowheads="1"/>
          </p:cNvSpPr>
          <p:nvPr/>
        </p:nvSpPr>
        <p:spPr bwMode="auto">
          <a:xfrm>
            <a:off x="5853113" y="8558213"/>
            <a:ext cx="612775" cy="454025"/>
          </a:xfrm>
          <a:prstGeom prst="rect">
            <a:avLst/>
          </a:prstGeom>
          <a:noFill/>
          <a:ln>
            <a:noFill/>
          </a:ln>
          <a:effectLs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r>
              <a:rPr lang="en-US" altLang="en-US" smtClean="0"/>
              <a:t> </a:t>
            </a:r>
            <a:fld id="{37DCAC5E-D512-40F8-AE9B-2A8C7161B682}" type="slidenum">
              <a:rPr lang="en-US" altLang="en-US" smtClean="0"/>
              <a:pPr>
                <a:defRPr/>
              </a:pPr>
              <a:t>‹#›</a:t>
            </a:fld>
            <a:endParaRPr lang="en-US" altLang="en-US" smtClean="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099" name="Rectangle 2"/>
          <p:cNvSpPr>
            <a:spLocks noChangeArrowheads="1" noTextEdit="1"/>
          </p:cNvSpPr>
          <p:nvPr>
            <p:ph type="sldImg"/>
          </p:nvPr>
        </p:nvSpPr>
        <p:spPr>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098"/>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smtClean="0"/>
              <a:t>Inadequate Diet:</a:t>
            </a:r>
            <a:r>
              <a:rPr lang="en-US" altLang="en-US" smtClean="0"/>
              <a:t> happens with poverty (if in the United States, refer to Women and Infants and Children (WIC); family lacks appropriate health care.</a:t>
            </a:r>
          </a:p>
          <a:p>
            <a:r>
              <a:rPr lang="en-US" altLang="en-US" u="sng" smtClean="0"/>
              <a:t>Poor Appetite:</a:t>
            </a:r>
            <a:r>
              <a:rPr lang="en-US" altLang="en-US" smtClean="0"/>
              <a:t> Gastroesophogal Reflex (GER), medications, acute illness, etc.</a:t>
            </a:r>
          </a:p>
          <a:p>
            <a:r>
              <a:rPr lang="en-US" altLang="en-US" u="sng" smtClean="0"/>
              <a:t>Slow feeding:</a:t>
            </a:r>
            <a:r>
              <a:rPr lang="en-US" altLang="en-US" smtClean="0"/>
              <a:t>  motility problems should be explored.</a:t>
            </a:r>
          </a:p>
          <a:p>
            <a:r>
              <a:rPr lang="en-US" altLang="en-US" u="sng" smtClean="0"/>
              <a:t>Cystic Fibrosis (CF):</a:t>
            </a:r>
            <a:r>
              <a:rPr lang="en-US" altLang="en-US" smtClean="0"/>
              <a:t> consistent with history of diarrhea, chronic Upper Respiratory Infection (URI).</a:t>
            </a:r>
          </a:p>
          <a:p>
            <a:r>
              <a:rPr lang="en-US" altLang="en-US" u="sng" smtClean="0"/>
              <a:t>Hormonal Deficits:</a:t>
            </a:r>
            <a:r>
              <a:rPr lang="en-US" altLang="en-US" smtClean="0"/>
              <a:t> hypothyroidism, growth hormone deficiency.</a:t>
            </a:r>
          </a:p>
          <a:p>
            <a:r>
              <a:rPr lang="en-US" altLang="en-US" u="sng" smtClean="0"/>
              <a:t>Psychological/Relationship Problems:</a:t>
            </a:r>
            <a:r>
              <a:rPr lang="en-US" altLang="en-US" smtClean="0"/>
              <a:t> disorganized parenting, rigid parenting</a:t>
            </a:r>
          </a:p>
          <a:p>
            <a:r>
              <a:rPr lang="en-US" altLang="en-US" u="sng" smtClean="0"/>
              <a:t>Malabsorption:</a:t>
            </a:r>
            <a:r>
              <a:rPr lang="en-US" altLang="en-US" smtClean="0"/>
              <a:t> diarrhea, abdominal distention.</a:t>
            </a:r>
          </a:p>
          <a:p>
            <a:r>
              <a:rPr lang="en-US" altLang="en-US" u="sng" smtClean="0"/>
              <a:t>Renal Insufficiency:</a:t>
            </a:r>
            <a:r>
              <a:rPr lang="en-US" altLang="en-US" smtClean="0"/>
              <a:t> history of renal disease, polyuria, oliguria</a:t>
            </a:r>
          </a:p>
          <a:p>
            <a:endParaRPr lang="en-US" altLang="en-US" smtClean="0"/>
          </a:p>
        </p:txBody>
      </p:sp>
      <p:sp>
        <p:nvSpPr>
          <p:cNvPr id="22531" name="Rectangle 4099"/>
          <p:cNvSpPr>
            <a:spLocks noChangeArrowheads="1" noTextEdit="1"/>
          </p:cNvSpPr>
          <p:nvPr>
            <p:ph type="sldImg"/>
          </p:nvPr>
        </p:nvSpPr>
        <p:spPr>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074"/>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smtClean="0"/>
              <a:t>Use video segment (Beth Alper narrating) from teleconference tape dated</a:t>
            </a:r>
          </a:p>
          <a:p>
            <a:r>
              <a:rPr lang="en-US" altLang="en-US" i="1" smtClean="0"/>
              <a:t>9-12-95 - show video fluoroscopic study with child having reflux</a:t>
            </a:r>
            <a:endParaRPr lang="en-US" altLang="en-US" smtClean="0"/>
          </a:p>
          <a:p>
            <a:endParaRPr lang="en-US" altLang="en-US" smtClean="0"/>
          </a:p>
          <a:p>
            <a:endParaRPr lang="en-US" altLang="en-US" smtClean="0"/>
          </a:p>
          <a:p>
            <a:r>
              <a:rPr lang="en-US" altLang="en-US" u="sng" smtClean="0"/>
              <a:t>pH Probe:</a:t>
            </a:r>
            <a:r>
              <a:rPr lang="en-US" altLang="en-US" smtClean="0"/>
              <a:t> 24 hour test to measure acidity</a:t>
            </a:r>
          </a:p>
          <a:p>
            <a:r>
              <a:rPr lang="en-US" altLang="en-US" u="sng" smtClean="0"/>
              <a:t>Endoscopy:</a:t>
            </a:r>
            <a:r>
              <a:rPr lang="en-US" altLang="en-US" smtClean="0"/>
              <a:t> visualize inside the GI tract, look for injury, obstruction or edema.</a:t>
            </a:r>
          </a:p>
          <a:p>
            <a:r>
              <a:rPr lang="en-US" altLang="en-US" u="sng" smtClean="0"/>
              <a:t>Barium Swallow or Modified Barium Swallow:</a:t>
            </a:r>
            <a:r>
              <a:rPr lang="en-US" altLang="en-US" smtClean="0"/>
              <a:t> can verify reflux.</a:t>
            </a:r>
          </a:p>
          <a:p>
            <a:r>
              <a:rPr lang="en-US" altLang="en-US" u="sng" smtClean="0"/>
              <a:t>Milk Scan:</a:t>
            </a:r>
            <a:r>
              <a:rPr lang="en-US" altLang="en-US" smtClean="0"/>
              <a:t> looks at motility and how long it takes for the stomach to empty.</a:t>
            </a:r>
          </a:p>
          <a:p>
            <a:r>
              <a:rPr lang="en-US" altLang="en-US" u="sng" smtClean="0"/>
              <a:t>Esophageal Manometry:</a:t>
            </a:r>
            <a:r>
              <a:rPr lang="en-US" altLang="en-US" smtClean="0"/>
              <a:t> measures pressure of esophagus to determine if peristalsis is working well.</a:t>
            </a:r>
          </a:p>
        </p:txBody>
      </p:sp>
      <p:sp>
        <p:nvSpPr>
          <p:cNvPr id="24579" name="Rectangle 3075"/>
          <p:cNvSpPr>
            <a:spLocks noChangeArrowheads="1" noTextEdit="1"/>
          </p:cNvSpPr>
          <p:nvPr>
            <p:ph type="sldImg"/>
          </p:nvPr>
        </p:nvSpPr>
        <p:spPr>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074"/>
          <p:cNvSpPr>
            <a:spLocks noChangeArrowheads="1" noTextEdit="1"/>
          </p:cNvSpPr>
          <p:nvPr>
            <p:ph type="sldImg"/>
          </p:nvPr>
        </p:nvSpPr>
        <p:spPr>
          <a:ln/>
        </p:spPr>
      </p:sp>
      <p:sp>
        <p:nvSpPr>
          <p:cNvPr id="26627" name="Rectangle 3075"/>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050"/>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smtClean="0"/>
              <a:t>Fundoplication:</a:t>
            </a:r>
            <a:r>
              <a:rPr lang="en-US" altLang="en-US" smtClean="0"/>
              <a:t> procedure which takes the stomach and wraps it around the esophagus.  Allows food to go down but not come up again.</a:t>
            </a:r>
          </a:p>
          <a:p>
            <a:endParaRPr lang="en-US" altLang="en-US" smtClean="0"/>
          </a:p>
          <a:p>
            <a:r>
              <a:rPr lang="en-US" altLang="en-US" u="sng" smtClean="0"/>
              <a:t>Pyloroplasty:</a:t>
            </a:r>
            <a:r>
              <a:rPr lang="en-US" altLang="en-US" smtClean="0"/>
              <a:t> procedure which opens the sphincter at the bottom end of the stomach to empty contents of the stomach more easily.</a:t>
            </a:r>
          </a:p>
          <a:p>
            <a:endParaRPr lang="en-US" altLang="en-US" smtClean="0"/>
          </a:p>
          <a:p>
            <a:r>
              <a:rPr lang="en-US" altLang="en-US" u="sng" smtClean="0"/>
              <a:t>With G-tube:</a:t>
            </a:r>
            <a:r>
              <a:rPr lang="en-US" altLang="en-US" smtClean="0"/>
              <a:t> may have slow stomach emptying, resulting from altered anatomic features of the stomach.  With G-tube insertion, the stomach is fixated instead of floating freely in the body cavity.</a:t>
            </a:r>
          </a:p>
        </p:txBody>
      </p:sp>
      <p:sp>
        <p:nvSpPr>
          <p:cNvPr id="28675" name="Rectangle 2051"/>
          <p:cNvSpPr>
            <a:spLocks noChangeArrowheads="1" noTextEdit="1"/>
          </p:cNvSpPr>
          <p:nvPr>
            <p:ph type="sldImg"/>
          </p:nvPr>
        </p:nvSpPr>
        <p:spPr>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050"/>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smtClean="0"/>
              <a:t>Marasmus:</a:t>
            </a:r>
            <a:r>
              <a:rPr lang="en-US" altLang="en-US" smtClean="0"/>
              <a:t>  a condition caused by inadequate intake of calories. The child appears thin.</a:t>
            </a:r>
          </a:p>
          <a:p>
            <a:endParaRPr lang="en-US" altLang="en-US" smtClean="0"/>
          </a:p>
          <a:p>
            <a:r>
              <a:rPr lang="en-US" altLang="en-US" u="sng" smtClean="0"/>
              <a:t>Kwashiorkor:</a:t>
            </a:r>
            <a:r>
              <a:rPr lang="en-US" altLang="en-US" smtClean="0"/>
              <a:t>  protein deficiency in the presence of adequate</a:t>
            </a:r>
          </a:p>
          <a:p>
            <a:r>
              <a:rPr lang="en-US" altLang="en-US" smtClean="0"/>
              <a:t>calories.  Child with thin arms, bloated belly, swollen ankles.</a:t>
            </a:r>
          </a:p>
          <a:p>
            <a:endParaRPr lang="en-US" altLang="en-US" smtClean="0"/>
          </a:p>
          <a:p>
            <a:r>
              <a:rPr lang="en-US" altLang="en-US" u="sng" smtClean="0"/>
              <a:t>Marasmic Kwashiorkor:</a:t>
            </a:r>
            <a:r>
              <a:rPr lang="en-US" altLang="en-US" smtClean="0"/>
              <a:t>  when under nutrition has gone for an	</a:t>
            </a:r>
          </a:p>
          <a:p>
            <a:r>
              <a:rPr lang="en-US" altLang="en-US" smtClean="0"/>
              <a:t>extensive period of time. Child is wasted (can see bones, the</a:t>
            </a:r>
          </a:p>
          <a:p>
            <a:r>
              <a:rPr lang="en-US" altLang="en-US" smtClean="0"/>
              <a:t>rib cage, etc.).</a:t>
            </a:r>
          </a:p>
          <a:p>
            <a:endParaRPr lang="en-US" altLang="en-US" smtClean="0"/>
          </a:p>
        </p:txBody>
      </p:sp>
      <p:sp>
        <p:nvSpPr>
          <p:cNvPr id="30723" name="Rectangle 2051"/>
          <p:cNvSpPr>
            <a:spLocks noChangeArrowheads="1" noTextEdit="1"/>
          </p:cNvSpPr>
          <p:nvPr>
            <p:ph type="sldImg"/>
          </p:nvPr>
        </p:nvSpPr>
        <p:spPr>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050"/>
          <p:cNvSpPr>
            <a:spLocks noGrp="1" noChangeArrowheads="1"/>
          </p:cNvSpPr>
          <p:nvPr>
            <p:ph type="body" idx="1"/>
          </p:nvPr>
        </p:nvSpPr>
        <p:spPr>
          <a:xfrm>
            <a:off x="152400" y="4267200"/>
            <a:ext cx="6553200" cy="419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24%	were overweight</a:t>
            </a:r>
          </a:p>
          <a:p>
            <a:r>
              <a:rPr lang="en-US" altLang="en-US" smtClean="0"/>
              <a:t>		23%	had feeding disorder</a:t>
            </a:r>
          </a:p>
          <a:p>
            <a:r>
              <a:rPr lang="en-US" altLang="en-US" smtClean="0"/>
              <a:t>		22%	were underweight</a:t>
            </a:r>
          </a:p>
          <a:p>
            <a:r>
              <a:rPr lang="en-US" altLang="en-US" smtClean="0"/>
              <a:t>		13%	had nutrient deficiencies</a:t>
            </a:r>
          </a:p>
          <a:p>
            <a:r>
              <a:rPr lang="en-US" altLang="en-US" smtClean="0"/>
              <a:t>		8%	had unusual food habits</a:t>
            </a:r>
          </a:p>
          <a:p>
            <a:r>
              <a:rPr lang="en-US" altLang="en-US" smtClean="0"/>
              <a:t>		5%	had metabolic disorders</a:t>
            </a:r>
          </a:p>
          <a:p>
            <a:r>
              <a:rPr lang="en-US" altLang="en-US" smtClean="0"/>
              <a:t>		5%	had no problem</a:t>
            </a:r>
          </a:p>
          <a:p>
            <a:endParaRPr lang="en-US" altLang="en-US" smtClean="0"/>
          </a:p>
          <a:p>
            <a:r>
              <a:rPr lang="en-US" altLang="en-US" smtClean="0"/>
              <a:t>	Of the 83, only 13% were referred for suspected malnutrition.</a:t>
            </a:r>
          </a:p>
          <a:p>
            <a:r>
              <a:rPr lang="en-US" altLang="en-US" smtClean="0"/>
              <a:t>	Of the 13%* referred:</a:t>
            </a:r>
          </a:p>
          <a:p>
            <a:r>
              <a:rPr lang="en-US" altLang="en-US" smtClean="0"/>
              <a:t>		55%	had vitamin E deficiency - plays a role in healing </a:t>
            </a:r>
          </a:p>
          <a:p>
            <a:r>
              <a:rPr lang="en-US" altLang="en-US" smtClean="0"/>
              <a:t>			for G-tube placement</a:t>
            </a:r>
          </a:p>
          <a:p>
            <a:r>
              <a:rPr lang="en-US" altLang="en-US" smtClean="0"/>
              <a:t>		45%	had zinc and vitamin D deficiencies - plays a role</a:t>
            </a:r>
          </a:p>
          <a:p>
            <a:r>
              <a:rPr lang="en-US" altLang="en-US" smtClean="0"/>
              <a:t>			in linear growth, and calcium absorption</a:t>
            </a:r>
          </a:p>
          <a:p>
            <a:r>
              <a:rPr lang="en-US" altLang="en-US" smtClean="0"/>
              <a:t>		35%	had deficiencies in iron - contributes to fatigue,</a:t>
            </a:r>
          </a:p>
          <a:p>
            <a:r>
              <a:rPr lang="en-US" altLang="en-US" smtClean="0"/>
              <a:t>			decreased stamina</a:t>
            </a:r>
          </a:p>
          <a:p>
            <a:r>
              <a:rPr lang="en-US" altLang="en-US" smtClean="0"/>
              <a:t>*some had more than one</a:t>
            </a:r>
          </a:p>
          <a:p>
            <a:endParaRPr lang="en-US" altLang="en-US" smtClean="0"/>
          </a:p>
        </p:txBody>
      </p:sp>
      <p:sp>
        <p:nvSpPr>
          <p:cNvPr id="32771" name="Rectangle 2051"/>
          <p:cNvSpPr>
            <a:spLocks noChangeArrowheads="1" noTextEdit="1"/>
          </p:cNvSpPr>
          <p:nvPr>
            <p:ph type="sldImg"/>
          </p:nvPr>
        </p:nvSpPr>
        <p:spPr>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6"/>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Norway study:  n = 221 children with developmental disabilities</a:t>
            </a:r>
          </a:p>
          <a:p>
            <a:r>
              <a:rPr lang="en-US" altLang="en-US" smtClean="0"/>
              <a:t>Compared height and weight of children with developmental disabilities to normal growth charts.</a:t>
            </a:r>
          </a:p>
          <a:p>
            <a:endParaRPr lang="en-US" altLang="en-US" smtClean="0"/>
          </a:p>
          <a:p>
            <a:r>
              <a:rPr lang="en-US" altLang="en-US" smtClean="0"/>
              <a:t>Found mild linear growth stunting in children with feeding problems, lack of appetite, food aversions and developmental delays.</a:t>
            </a:r>
          </a:p>
          <a:p>
            <a:endParaRPr lang="en-US" altLang="en-US" smtClean="0"/>
          </a:p>
          <a:p>
            <a:endParaRPr lang="en-US" altLang="en-US" smtClean="0"/>
          </a:p>
          <a:p>
            <a:endParaRPr lang="en-US" altLang="en-US" smtClean="0"/>
          </a:p>
        </p:txBody>
      </p:sp>
      <p:sp>
        <p:nvSpPr>
          <p:cNvPr id="34819" name="Rectangle 1027"/>
          <p:cNvSpPr>
            <a:spLocks noChangeArrowheads="1" noTextEdit="1"/>
          </p:cNvSpPr>
          <p:nvPr>
            <p:ph type="sldImg"/>
          </p:nvPr>
        </p:nvSpPr>
        <p:spPr>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050"/>
          <p:cNvSpPr>
            <a:spLocks noGrp="1" noChangeArrowheads="1"/>
          </p:cNvSpPr>
          <p:nvPr>
            <p:ph type="body" idx="1"/>
          </p:nvPr>
        </p:nvSpPr>
        <p:spPr>
          <a:xfrm>
            <a:off x="1066800" y="4267200"/>
            <a:ext cx="4724400" cy="419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20000"/>
              </a:lnSpc>
            </a:pPr>
            <a:r>
              <a:rPr lang="en-US" altLang="en-US" u="sng" smtClean="0"/>
              <a:t>Anthropometry</a:t>
            </a:r>
            <a:r>
              <a:rPr lang="en-US" altLang="en-US" smtClean="0"/>
              <a:t>:  study of growth.  Use growth charts, and body fat measurements.  There are special growth charts available from the American Dietary Association that are for certain disabilities (Down syndrome, Prader-Willi, Turner, Sickle Cell, Myelomengocele, premature infants).</a:t>
            </a:r>
          </a:p>
          <a:p>
            <a:pPr>
              <a:lnSpc>
                <a:spcPct val="120000"/>
              </a:lnSpc>
            </a:pPr>
            <a:r>
              <a:rPr lang="en-US" altLang="en-US" u="sng" smtClean="0"/>
              <a:t>Biochemical Indices:</a:t>
            </a:r>
            <a:r>
              <a:rPr lang="en-US" altLang="en-US" smtClean="0"/>
              <a:t>  measure levels of albumin, hepatic/renal function, iron/zinc status and vitamin status.  Ex:  Albumin is a protein in the blood, helps to maintain blood pressure.  Vitamins A and E play a role in immune competence.</a:t>
            </a:r>
          </a:p>
          <a:p>
            <a:pPr>
              <a:lnSpc>
                <a:spcPct val="120000"/>
              </a:lnSpc>
            </a:pPr>
            <a:r>
              <a:rPr lang="en-US" altLang="en-US" u="sng" smtClean="0"/>
              <a:t>Clinical Indices:</a:t>
            </a:r>
            <a:r>
              <a:rPr lang="en-US" altLang="en-US" smtClean="0"/>
              <a:t>  physical examination of child and observation of child affect.</a:t>
            </a:r>
          </a:p>
          <a:p>
            <a:pPr>
              <a:lnSpc>
                <a:spcPct val="120000"/>
              </a:lnSpc>
            </a:pPr>
            <a:r>
              <a:rPr lang="en-US" altLang="en-US" u="sng" smtClean="0"/>
              <a:t>Drug/Nutrient Interactions:</a:t>
            </a:r>
            <a:r>
              <a:rPr lang="en-US" altLang="en-US" smtClean="0"/>
              <a:t>  look for nutrients affecting medication absorption and look for medications affecting  nutrient absorption.  Ex:  Dilantin can affect vitamin D absorption, which can result in bone breaks and osteoporosis.  Cannot be given with tube feedings, levels must be changed or will be toxic to child.</a:t>
            </a:r>
          </a:p>
          <a:p>
            <a:pPr>
              <a:lnSpc>
                <a:spcPct val="120000"/>
              </a:lnSpc>
            </a:pPr>
            <a:r>
              <a:rPr lang="en-US" altLang="en-US" u="sng" smtClean="0"/>
              <a:t>Dietary Indices:</a:t>
            </a:r>
            <a:r>
              <a:rPr lang="en-US" altLang="en-US" smtClean="0"/>
              <a:t>  24 hours food recall, 3-7 day food record, and food frequency questionnaires (e.g."how many times per day does the child eat fruits, vegetables, drink milk" etc.)</a:t>
            </a:r>
          </a:p>
          <a:p>
            <a:endParaRPr lang="en-US" altLang="en-US" smtClean="0"/>
          </a:p>
        </p:txBody>
      </p:sp>
      <p:sp>
        <p:nvSpPr>
          <p:cNvPr id="36867" name="Rectangle 2051"/>
          <p:cNvSpPr>
            <a:spLocks noChangeArrowheads="1" noTextEdit="1"/>
          </p:cNvSpPr>
          <p:nvPr>
            <p:ph type="sldImg"/>
          </p:nvPr>
        </p:nvSpPr>
        <p:spPr>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smtClean="0"/>
              <a:t>Activity Level:</a:t>
            </a:r>
            <a:r>
              <a:rPr lang="en-US" altLang="en-US" smtClean="0"/>
              <a:t>  Look at activity level of the child.   Ex:  Child with spastic quadriplegia needs more calories, as they move more. </a:t>
            </a:r>
          </a:p>
          <a:p>
            <a:endParaRPr lang="en-US" altLang="en-US" smtClean="0"/>
          </a:p>
          <a:p>
            <a:r>
              <a:rPr lang="en-US" altLang="en-US" u="sng" smtClean="0"/>
              <a:t>Body Composition:</a:t>
            </a:r>
            <a:r>
              <a:rPr lang="en-US" altLang="en-US" smtClean="0"/>
              <a:t>  Look at % muscle and % mass vs. % fat mass. If there is too much fat or muscle, must adjust calories.</a:t>
            </a:r>
          </a:p>
          <a:p>
            <a:endParaRPr lang="en-US" altLang="en-US" smtClean="0"/>
          </a:p>
          <a:p>
            <a:r>
              <a:rPr lang="en-US" altLang="en-US" u="sng" smtClean="0"/>
              <a:t>Monitoring:</a:t>
            </a:r>
            <a:r>
              <a:rPr lang="en-US" altLang="en-US" smtClean="0"/>
              <a:t>  Examine the amount of calories and amount of protein  consumed over time.  Make changes and see how this affects weight.</a:t>
            </a:r>
          </a:p>
        </p:txBody>
      </p:sp>
      <p:sp>
        <p:nvSpPr>
          <p:cNvPr id="38915" name="Rectangle 1027"/>
          <p:cNvSpPr>
            <a:spLocks noChangeArrowheads="1" noTextEdit="1"/>
          </p:cNvSpPr>
          <p:nvPr>
            <p:ph type="sldImg"/>
          </p:nvPr>
        </p:nvSpPr>
        <p:spPr>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smtClean="0"/>
              <a:t>Reduced Nutrient Intake:</a:t>
            </a:r>
            <a:r>
              <a:rPr lang="en-US" altLang="en-US" smtClean="0"/>
              <a:t>  sucking and eating problems do not</a:t>
            </a:r>
          </a:p>
          <a:p>
            <a:r>
              <a:rPr lang="en-US" altLang="en-US" smtClean="0"/>
              <a:t>allow children to take in enough nutrients.</a:t>
            </a:r>
          </a:p>
          <a:p>
            <a:endParaRPr lang="en-US" altLang="en-US" smtClean="0"/>
          </a:p>
          <a:p>
            <a:r>
              <a:rPr lang="en-US" altLang="en-US" u="sng" smtClean="0"/>
              <a:t>Increased Nutrient Requirements:</a:t>
            </a:r>
            <a:r>
              <a:rPr lang="en-US" altLang="en-US" smtClean="0"/>
              <a:t>  some children require more nutrients.  Ex:</a:t>
            </a:r>
          </a:p>
          <a:p>
            <a:r>
              <a:rPr lang="en-US" altLang="en-US" smtClean="0"/>
              <a:t>child with chronic fever.</a:t>
            </a:r>
          </a:p>
          <a:p>
            <a:endParaRPr lang="en-US" altLang="en-US" smtClean="0"/>
          </a:p>
          <a:p>
            <a:r>
              <a:rPr lang="en-US" altLang="en-US" u="sng" smtClean="0"/>
              <a:t>Impaired Nutrient Absorption:</a:t>
            </a:r>
            <a:r>
              <a:rPr lang="en-US" altLang="en-US" smtClean="0"/>
              <a:t>  Gastrointestinal tract does not adequately absorb nutrients.</a:t>
            </a:r>
          </a:p>
          <a:p>
            <a:endParaRPr lang="en-US" altLang="en-US" smtClean="0"/>
          </a:p>
          <a:p>
            <a:endParaRPr lang="en-US" altLang="en-US" smtClean="0"/>
          </a:p>
        </p:txBody>
      </p:sp>
      <p:sp>
        <p:nvSpPr>
          <p:cNvPr id="40963" name="Rectangle 3"/>
          <p:cNvSpPr>
            <a:spLocks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If you see these feeding symptoms, they may be indicative of a number of medical conditions.</a:t>
            </a:r>
          </a:p>
          <a:p>
            <a:endParaRPr lang="en-US" altLang="en-US" smtClean="0"/>
          </a:p>
          <a:p>
            <a:r>
              <a:rPr lang="en-US" altLang="en-US" smtClean="0"/>
              <a:t>The following slides will take each symptom and discuss in more detail.</a:t>
            </a:r>
          </a:p>
        </p:txBody>
      </p:sp>
      <p:sp>
        <p:nvSpPr>
          <p:cNvPr id="6147" name="Rectangle 3"/>
          <p:cNvSpPr>
            <a:spLocks noChangeArrowheads="1" noTextEdit="1"/>
          </p:cNvSpPr>
          <p:nvPr>
            <p:ph type="sldImg"/>
          </p:nvPr>
        </p:nvSpPr>
        <p:spPr>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074"/>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Crossing over greater than 2 growth channels.  </a:t>
            </a:r>
          </a:p>
          <a:p>
            <a:r>
              <a:rPr lang="en-US" altLang="en-US" smtClean="0"/>
              <a:t>Example:  Examination 1, a child comes in at the 90th percentile.  Examination 2,  at the 25th percentile for height and weight.</a:t>
            </a:r>
          </a:p>
          <a:p>
            <a:endParaRPr lang="en-US" altLang="en-US" smtClean="0"/>
          </a:p>
          <a:p>
            <a:r>
              <a:rPr lang="en-US" altLang="en-US" smtClean="0"/>
              <a:t>e.g., PKU, diabetes,  are an inherited metabolic disorders</a:t>
            </a:r>
          </a:p>
          <a:p>
            <a:endParaRPr lang="en-US" altLang="en-US" smtClean="0"/>
          </a:p>
        </p:txBody>
      </p:sp>
      <p:sp>
        <p:nvSpPr>
          <p:cNvPr id="43011" name="Rectangle 3075"/>
          <p:cNvSpPr>
            <a:spLocks noChangeArrowheads="1" noTextEdit="1"/>
          </p:cNvSpPr>
          <p:nvPr>
            <p:ph type="sldImg"/>
          </p:nvPr>
        </p:nvSpPr>
        <p:spPr>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050"/>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5059" name="Rectangle 2051"/>
          <p:cNvSpPr>
            <a:spLocks noChangeArrowheads="1" noTextEdit="1"/>
          </p:cNvSpPr>
          <p:nvPr>
            <p:ph type="sldImg"/>
          </p:nvPr>
        </p:nvSpPr>
        <p:spPr>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050"/>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Women, Infants and Children (WIC): In the United States with a physician’s prescription, WIC will provide formula or supplements after one year of age.</a:t>
            </a:r>
          </a:p>
          <a:p>
            <a:endParaRPr lang="en-US" altLang="en-US" smtClean="0"/>
          </a:p>
          <a:p>
            <a:r>
              <a:rPr lang="en-US" altLang="en-US" smtClean="0"/>
              <a:t>WIC does not routinely provide infant formula beyond 1 year of age, however, they will provide it with a physicians prescription.</a:t>
            </a:r>
          </a:p>
          <a:p>
            <a:endParaRPr lang="en-US" altLang="en-US" smtClean="0"/>
          </a:p>
        </p:txBody>
      </p:sp>
      <p:sp>
        <p:nvSpPr>
          <p:cNvPr id="47107" name="Rectangle 2051"/>
          <p:cNvSpPr>
            <a:spLocks noChangeArrowheads="1" noTextEdit="1"/>
          </p:cNvSpPr>
          <p:nvPr>
            <p:ph type="sldImg"/>
          </p:nvPr>
        </p:nvSpPr>
        <p:spPr>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Serving/holding temperature: </a:t>
            </a:r>
          </a:p>
          <a:p>
            <a:r>
              <a:rPr lang="en-US" altLang="en-US" smtClean="0"/>
              <a:t>	Holding temperatures are :  	Hot-140 degrees or above</a:t>
            </a:r>
          </a:p>
          <a:p>
            <a:r>
              <a:rPr lang="en-US" altLang="en-US" smtClean="0"/>
              <a:t>			cold 36 degrees or lower without</a:t>
            </a:r>
          </a:p>
          <a:p>
            <a:r>
              <a:rPr lang="en-US" altLang="en-US" smtClean="0"/>
              <a:t>			freezing</a:t>
            </a:r>
          </a:p>
          <a:p>
            <a:r>
              <a:rPr lang="en-US" altLang="en-US" smtClean="0"/>
              <a:t>	Serving temperatures are:	Hot -100 to 105 degrees</a:t>
            </a:r>
          </a:p>
          <a:p>
            <a:r>
              <a:rPr lang="en-US" altLang="en-US" smtClean="0"/>
              <a:t>			Cold - 36-59 degrees</a:t>
            </a:r>
          </a:p>
          <a:p>
            <a:endParaRPr lang="en-US" altLang="en-US" smtClean="0"/>
          </a:p>
          <a:p>
            <a:r>
              <a:rPr lang="en-US" altLang="en-US" smtClean="0"/>
              <a:t>Sensitivity to hot and cold:  Very important.  Many children are sensitive to hot and cold.   Should watch for sensitivity when giving a new food to any child.  Special needs children can be extra sensitive to extremes in temperature.</a:t>
            </a:r>
          </a:p>
          <a:p>
            <a:endParaRPr lang="en-US" altLang="en-US" smtClean="0"/>
          </a:p>
          <a:p>
            <a:r>
              <a:rPr lang="en-US" altLang="en-US" smtClean="0"/>
              <a:t>Safety issues:  remember to stir food thoroughly before checking temperature, especially if using a microwave.</a:t>
            </a:r>
          </a:p>
        </p:txBody>
      </p:sp>
      <p:sp>
        <p:nvSpPr>
          <p:cNvPr id="49155" name="Rectangle 3"/>
          <p:cNvSpPr>
            <a:spLocks noChangeArrowheads="1" noTextEdit="1"/>
          </p:cNvSpPr>
          <p:nvPr>
            <p:ph type="sldImg"/>
          </p:nvPr>
        </p:nvSpPr>
        <p:spPr>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Check for position:  Always check position before putting anything in the mouth.  Feet should be flat on floor or foot rest (not dangling).  Trunk straight (use roll or other positioning supports as needed)</a:t>
            </a:r>
          </a:p>
          <a:p>
            <a:endParaRPr lang="en-US" altLang="en-US" smtClean="0"/>
          </a:p>
          <a:p>
            <a:r>
              <a:rPr lang="en-US" altLang="en-US" smtClean="0"/>
              <a:t>Head at midline:  make sure head is at midline.  Recheck position frequently.  Child cannot eat if he(she) is working too hard to swallow.</a:t>
            </a:r>
          </a:p>
          <a:p>
            <a:endParaRPr lang="en-US" altLang="en-US" smtClean="0"/>
          </a:p>
          <a:p>
            <a:r>
              <a:rPr lang="en-US" altLang="en-US" smtClean="0"/>
              <a:t>Position of person presenting food:  Person should be eye level with the child.  Don’t make the child look up while eating to see you.  When feeding you should sit facing the child or on the side, in front of the shoulder, within eye range of the child.</a:t>
            </a:r>
          </a:p>
          <a:p>
            <a:endParaRPr lang="en-US" altLang="en-US" smtClean="0"/>
          </a:p>
          <a:p>
            <a:r>
              <a:rPr lang="en-US" altLang="en-US" smtClean="0"/>
              <a:t>Continue to recheck body and head position:  While feeding recheck positioning as often as is needed for child.  Watch for fatigue. The child may need some extra support during last part of meal, or to be fed more frequently (smaller meals).</a:t>
            </a:r>
          </a:p>
          <a:p>
            <a:endParaRPr lang="en-US" altLang="en-US" smtClean="0"/>
          </a:p>
          <a:p>
            <a:r>
              <a:rPr lang="en-US" altLang="en-US" smtClean="0"/>
              <a:t>Alternate position during meals:  Children with hypertonia sometimes do better when fed in right side-lying position.</a:t>
            </a:r>
          </a:p>
          <a:p>
            <a:endParaRPr lang="en-US" altLang="en-US" smtClean="0"/>
          </a:p>
          <a:p>
            <a:endParaRPr lang="en-US" altLang="en-US" smtClean="0"/>
          </a:p>
        </p:txBody>
      </p:sp>
      <p:sp>
        <p:nvSpPr>
          <p:cNvPr id="51203" name="Rectangle 3"/>
          <p:cNvSpPr>
            <a:spLocks noChangeArrowheads="1" noTextEdit="1"/>
          </p:cNvSpPr>
          <p:nvPr>
            <p:ph type="sldImg"/>
          </p:nvPr>
        </p:nvSpPr>
        <p:spPr>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smtClean="0"/>
              <a:t>Position and head alignment:</a:t>
            </a:r>
            <a:r>
              <a:rPr lang="en-US" altLang="en-US" smtClean="0"/>
              <a:t>  check and maintain head position throughout entire meal.  Stop meal and add physical supports if necessary to finish meal.  If self-feeding, remind the child throughout the meal to maintain good positioning.</a:t>
            </a:r>
          </a:p>
          <a:p>
            <a:endParaRPr lang="en-US" altLang="en-US" smtClean="0"/>
          </a:p>
          <a:p>
            <a:r>
              <a:rPr lang="en-US" altLang="en-US" u="sng" smtClean="0"/>
              <a:t>Presentation of food:</a:t>
            </a:r>
            <a:r>
              <a:rPr lang="en-US" altLang="en-US" smtClean="0"/>
              <a:t>  keep in mind good presentation techniques (examples: appropriate bite, size, speed of presentation, wait for swallow)</a:t>
            </a:r>
          </a:p>
          <a:p>
            <a:endParaRPr lang="en-US" altLang="en-US" smtClean="0"/>
          </a:p>
          <a:p>
            <a:r>
              <a:rPr lang="en-US" altLang="en-US" u="sng" smtClean="0"/>
              <a:t>Mealtime problems:</a:t>
            </a:r>
            <a:r>
              <a:rPr lang="en-US" altLang="en-US" smtClean="0"/>
              <a:t>  be familiar with child’s mealtime problems such as hyperextension, tongue thrust, vocalizations.  May have to demonstrate hyperextension and tongue thrust.</a:t>
            </a:r>
          </a:p>
          <a:p>
            <a:endParaRPr lang="en-US" altLang="en-US" smtClean="0"/>
          </a:p>
          <a:p>
            <a:r>
              <a:rPr lang="en-US" altLang="en-US" u="sng" smtClean="0"/>
              <a:t>When to offer food:</a:t>
            </a:r>
            <a:r>
              <a:rPr lang="en-US" altLang="en-US" smtClean="0"/>
              <a:t>  offer when child is ready (not laughing, crying, vocalizing, coughing, choking or refusing food).</a:t>
            </a:r>
          </a:p>
          <a:p>
            <a:endParaRPr lang="en-US" altLang="en-US" smtClean="0"/>
          </a:p>
          <a:p>
            <a:r>
              <a:rPr lang="en-US" altLang="en-US" u="sng" smtClean="0"/>
              <a:t>Dangerous situations:</a:t>
            </a:r>
            <a:r>
              <a:rPr lang="en-US" altLang="en-US" smtClean="0"/>
              <a:t>  feeding the child a small amount of food and not monitoring the swallow, sudden loud noises, etc.	</a:t>
            </a:r>
          </a:p>
          <a:p>
            <a:endParaRPr lang="en-US" altLang="en-US" smtClean="0"/>
          </a:p>
          <a:p>
            <a:endParaRPr lang="en-US" altLang="en-US" smtClean="0"/>
          </a:p>
        </p:txBody>
      </p:sp>
      <p:sp>
        <p:nvSpPr>
          <p:cNvPr id="53251" name="Rectangle 3"/>
          <p:cNvSpPr>
            <a:spLocks noChangeArrowheads="1" noTextEdit="1"/>
          </p:cNvSpPr>
          <p:nvPr>
            <p:ph type="sldImg"/>
          </p:nvPr>
        </p:nvSpPr>
        <p:spPr>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Offer fluids every 3-4 bites.  It is ok if the child refuses it but is should be offered.</a:t>
            </a:r>
          </a:p>
          <a:p>
            <a:r>
              <a:rPr lang="en-US" altLang="en-US" smtClean="0"/>
              <a:t>Do not hold fluids to the end of the meal.</a:t>
            </a:r>
          </a:p>
          <a:p>
            <a:endParaRPr lang="en-US" altLang="en-US" smtClean="0"/>
          </a:p>
          <a:p>
            <a:r>
              <a:rPr lang="en-US" altLang="en-US" smtClean="0"/>
              <a:t>Thickening liquids:  may make fluids easier to control  Can use rice cereal, instant mashed potatoes or commercial thickener.</a:t>
            </a:r>
          </a:p>
          <a:p>
            <a:endParaRPr lang="en-US" altLang="en-US" smtClean="0"/>
          </a:p>
          <a:p>
            <a:r>
              <a:rPr lang="en-US" altLang="en-US" smtClean="0"/>
              <a:t>Dangerous practices:   head must be in correct position to swallow.  Do not introduce liquid into the mouth especially when head is tilted back.</a:t>
            </a:r>
          </a:p>
          <a:p>
            <a:endParaRPr lang="en-US" altLang="en-US" smtClean="0"/>
          </a:p>
          <a:p>
            <a:r>
              <a:rPr lang="en-US" altLang="en-US" smtClean="0"/>
              <a:t>Handouts on mealtime safety; positions for helping your baby suck:</a:t>
            </a:r>
          </a:p>
          <a:p>
            <a:pPr lvl="1">
              <a:buFontTx/>
              <a:buChar char="•"/>
            </a:pPr>
            <a:r>
              <a:rPr lang="en-US" altLang="en-US" smtClean="0"/>
              <a:t>chin tuck during bottle drinking</a:t>
            </a:r>
          </a:p>
          <a:p>
            <a:pPr lvl="1">
              <a:buFontTx/>
              <a:buChar char="•"/>
            </a:pPr>
            <a:r>
              <a:rPr lang="en-US" altLang="en-US" smtClean="0"/>
              <a:t>picking a spoon to feed your child</a:t>
            </a:r>
          </a:p>
          <a:p>
            <a:pPr lvl="1">
              <a:buFontTx/>
              <a:buChar char="•"/>
            </a:pPr>
            <a:r>
              <a:rPr lang="en-US" altLang="en-US" smtClean="0"/>
              <a:t>is your child ready for independent feeding</a:t>
            </a:r>
          </a:p>
          <a:p>
            <a:pPr lvl="1">
              <a:buFontTx/>
              <a:buChar char="•"/>
            </a:pPr>
            <a:r>
              <a:rPr lang="en-US" altLang="en-US" smtClean="0"/>
              <a:t>positions for independent feeding</a:t>
            </a:r>
          </a:p>
          <a:p>
            <a:pPr lvl="1">
              <a:buFontTx/>
              <a:buChar char="•"/>
            </a:pPr>
            <a:r>
              <a:rPr lang="en-US" altLang="en-US" smtClean="0"/>
              <a:t>is your child ready for cup drinking</a:t>
            </a:r>
          </a:p>
          <a:p>
            <a:pPr lvl="1">
              <a:buFontTx/>
              <a:buChar char="•"/>
            </a:pPr>
            <a:r>
              <a:rPr lang="en-US" altLang="en-US" smtClean="0"/>
              <a:t>adapting mealtime environment </a:t>
            </a:r>
          </a:p>
          <a:p>
            <a:pPr lvl="1">
              <a:buFontTx/>
              <a:buChar char="•"/>
            </a:pPr>
            <a:r>
              <a:rPr lang="en-US" altLang="en-US" smtClean="0"/>
              <a:t>positioning for tube feeding</a:t>
            </a:r>
          </a:p>
        </p:txBody>
      </p:sp>
      <p:sp>
        <p:nvSpPr>
          <p:cNvPr id="55299" name="Rectangle 3"/>
          <p:cNvSpPr>
            <a:spLocks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smtClean="0"/>
              <a:t>Cardiac Problems:</a:t>
            </a:r>
            <a:r>
              <a:rPr lang="en-US" altLang="en-US" smtClean="0"/>
              <a:t>  other clues are turns blue when cries, fast breathing, respiratory distress.</a:t>
            </a:r>
          </a:p>
          <a:p>
            <a:endParaRPr lang="en-US" altLang="en-US" smtClean="0"/>
          </a:p>
          <a:p>
            <a:r>
              <a:rPr lang="en-US" altLang="en-US" u="sng" smtClean="0"/>
              <a:t>Broncho Pulmonary Dysplasia (BPD):</a:t>
            </a:r>
            <a:r>
              <a:rPr lang="en-US" altLang="en-US" smtClean="0"/>
              <a:t> a condition often seen in very premature infants who have been on a respiratory for a prolonged period of time.  BPD damages the lung tissues and makes the child vulnerable to lower respiratory tract infections.</a:t>
            </a:r>
          </a:p>
          <a:p>
            <a:endParaRPr lang="en-US" altLang="en-US" smtClean="0"/>
          </a:p>
          <a:p>
            <a:r>
              <a:rPr lang="en-US" altLang="en-US" u="sng" smtClean="0"/>
              <a:t>Chronic Diseases:</a:t>
            </a:r>
            <a:r>
              <a:rPr lang="en-US" altLang="en-US" smtClean="0"/>
              <a:t>  usually see fatigue during feeding in end stages of disease.</a:t>
            </a:r>
          </a:p>
          <a:p>
            <a:endParaRPr lang="en-US" altLang="en-US" smtClean="0"/>
          </a:p>
        </p:txBody>
      </p:sp>
      <p:sp>
        <p:nvSpPr>
          <p:cNvPr id="8195" name="Rectangle 3"/>
          <p:cNvSpPr>
            <a:spLocks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smtClean="0"/>
              <a:t>Gastro-Esophageal (GE) Reflux:</a:t>
            </a:r>
            <a:r>
              <a:rPr lang="en-US" altLang="en-US" smtClean="0"/>
              <a:t> can also be due to peptic ulcer or gastritis.  There could be abdominal pain, unexplained pain or crying between meals, frequent spitting or vomiting; sleep disturbance.</a:t>
            </a:r>
          </a:p>
          <a:p>
            <a:endParaRPr lang="en-US" altLang="en-US" smtClean="0"/>
          </a:p>
          <a:p>
            <a:r>
              <a:rPr lang="en-US" altLang="en-US" u="sng" smtClean="0"/>
              <a:t>Allergy:</a:t>
            </a:r>
            <a:r>
              <a:rPr lang="en-US" altLang="en-US" smtClean="0"/>
              <a:t> will see child reject certain foods consistently; diarrhea</a:t>
            </a:r>
          </a:p>
          <a:p>
            <a:endParaRPr lang="en-US" altLang="en-US" smtClean="0"/>
          </a:p>
          <a:p>
            <a:r>
              <a:rPr lang="en-US" altLang="en-US" u="sng" smtClean="0"/>
              <a:t>Hypersensitivity:</a:t>
            </a:r>
            <a:r>
              <a:rPr lang="en-US" altLang="en-US" smtClean="0"/>
              <a:t> may see child reject oral stimulation; has a history of oral over stimulation (Nasogastric Tubes), or lack of normal stimulation (Prolonged Gastrotomy tube feeding).  May also see with tracheotomy.</a:t>
            </a:r>
          </a:p>
          <a:p>
            <a:endParaRPr lang="en-US" altLang="en-US" smtClean="0"/>
          </a:p>
          <a:p>
            <a:r>
              <a:rPr lang="en-US" altLang="en-US" u="sng" smtClean="0"/>
              <a:t>Pain:</a:t>
            </a:r>
            <a:r>
              <a:rPr lang="en-US" altLang="en-US" smtClean="0"/>
              <a:t> could be due to oral lesions, look for dental caries, inflammation, burns, lacerations.  Could also be esophageal lesions, comes with history of surgery, stricture, burns, tumors, malformations.</a:t>
            </a:r>
          </a:p>
        </p:txBody>
      </p:sp>
      <p:sp>
        <p:nvSpPr>
          <p:cNvPr id="10243" name="Rectangle 1027"/>
          <p:cNvSpPr>
            <a:spLocks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smtClean="0"/>
              <a:t>Oral Lesions:</a:t>
            </a:r>
            <a:r>
              <a:rPr lang="en-US" altLang="en-US" smtClean="0"/>
              <a:t> thrush, herpes sores. Also look for caries, gum inflammation, burns, lacerations.</a:t>
            </a:r>
          </a:p>
          <a:p>
            <a:endParaRPr lang="en-US" altLang="en-US" smtClean="0"/>
          </a:p>
          <a:p>
            <a:r>
              <a:rPr lang="en-US" altLang="en-US" u="sng" smtClean="0"/>
              <a:t>Pharyngitis:</a:t>
            </a:r>
            <a:r>
              <a:rPr lang="en-US" altLang="en-US" smtClean="0"/>
              <a:t> typical “red throat”, sore throat.</a:t>
            </a:r>
          </a:p>
          <a:p>
            <a:endParaRPr lang="en-US" altLang="en-US" smtClean="0"/>
          </a:p>
          <a:p>
            <a:r>
              <a:rPr lang="en-US" altLang="en-US" u="sng" smtClean="0"/>
              <a:t>Medications:</a:t>
            </a:r>
            <a:r>
              <a:rPr lang="en-US" altLang="en-US" smtClean="0"/>
              <a:t> may cause nausea, decrease appetite depending on medication.  Ritalin for example can decrease appetite.</a:t>
            </a:r>
          </a:p>
        </p:txBody>
      </p:sp>
      <p:sp>
        <p:nvSpPr>
          <p:cNvPr id="12291" name="Rectangle 3"/>
          <p:cNvSpPr>
            <a:spLocks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Premature infants may experience apnea during feedings.</a:t>
            </a:r>
          </a:p>
          <a:p>
            <a:endParaRPr lang="en-US" altLang="en-US" smtClean="0"/>
          </a:p>
          <a:p>
            <a:r>
              <a:rPr lang="en-US" altLang="en-US" smtClean="0"/>
              <a:t>Clues to aspiration/penetration are upper respiratory infections, cough, choking during feedings</a:t>
            </a:r>
          </a:p>
          <a:p>
            <a:endParaRPr lang="en-US" altLang="en-US" smtClean="0"/>
          </a:p>
        </p:txBody>
      </p:sp>
      <p:sp>
        <p:nvSpPr>
          <p:cNvPr id="14339" name="Rectangle 3"/>
          <p:cNvSpPr>
            <a:spLocks noChangeArrowheads="1" noTextEdit="1"/>
          </p:cNvSpPr>
          <p:nvPr>
            <p:ph type="sldImg"/>
          </p:nvPr>
        </p:nvSpPr>
        <p:spPr>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Difficult transitions refers to transitions during feeding time.</a:t>
            </a:r>
          </a:p>
          <a:p>
            <a:r>
              <a:rPr lang="en-US" altLang="en-US" smtClean="0"/>
              <a:t>More behavioral symptoms seen with children who have autism or pervasive developmental delay (PDD), also seen with children who have developmental delay.</a:t>
            </a:r>
          </a:p>
          <a:p>
            <a:endParaRPr lang="en-US" altLang="en-US" smtClean="0"/>
          </a:p>
          <a:p>
            <a:r>
              <a:rPr lang="en-US" altLang="en-US" u="sng" smtClean="0"/>
              <a:t>Hypersensitivity:</a:t>
            </a:r>
            <a:r>
              <a:rPr lang="en-US" altLang="en-US" smtClean="0"/>
              <a:t> may be characterized by rejection of oral stimulation.  Also seen with history of prolonged feeding.</a:t>
            </a:r>
          </a:p>
        </p:txBody>
      </p:sp>
      <p:sp>
        <p:nvSpPr>
          <p:cNvPr id="16387" name="Rectangle 3"/>
          <p:cNvSpPr>
            <a:spLocks noChangeArrowheads="1" noTextEdit="1"/>
          </p:cNvSpPr>
          <p:nvPr>
            <p:ph type="sldImg"/>
          </p:nvPr>
        </p:nvSpPr>
        <p:spPr>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smtClean="0"/>
              <a:t>Hypotonia:</a:t>
            </a:r>
            <a:r>
              <a:rPr lang="en-US" altLang="en-US" smtClean="0"/>
              <a:t> see mouth breathing, poor lip closure.</a:t>
            </a:r>
          </a:p>
          <a:p>
            <a:endParaRPr lang="en-US" altLang="en-US" smtClean="0"/>
          </a:p>
          <a:p>
            <a:r>
              <a:rPr lang="en-US" altLang="en-US" u="sng" smtClean="0"/>
              <a:t>Oral Motor Apraxia:</a:t>
            </a:r>
            <a:r>
              <a:rPr lang="en-US" altLang="en-US" smtClean="0"/>
              <a:t> problem with planning oral motor movements, this is a higher cortical function in the brain.</a:t>
            </a:r>
          </a:p>
          <a:p>
            <a:endParaRPr lang="en-US" altLang="en-US" smtClean="0"/>
          </a:p>
          <a:p>
            <a:r>
              <a:rPr lang="en-US" altLang="en-US" u="sng" smtClean="0"/>
              <a:t>Cleft lip/palate:</a:t>
            </a:r>
            <a:r>
              <a:rPr lang="en-US" altLang="en-US" smtClean="0"/>
              <a:t> associated with nasal reflex and weak intraoral pressure for sucking. Problem with structure, anatomy.</a:t>
            </a:r>
          </a:p>
          <a:p>
            <a:endParaRPr lang="en-US" altLang="en-US" smtClean="0"/>
          </a:p>
          <a:p>
            <a:r>
              <a:rPr lang="en-US" altLang="en-US" u="sng" smtClean="0"/>
              <a:t>Micrognathia:</a:t>
            </a:r>
            <a:r>
              <a:rPr lang="en-US" altLang="en-US" smtClean="0"/>
              <a:t> small jaw, associated with syndromes.</a:t>
            </a:r>
          </a:p>
          <a:p>
            <a:endParaRPr lang="en-US" altLang="en-US" smtClean="0"/>
          </a:p>
          <a:p>
            <a:endParaRPr lang="en-US" altLang="en-US" smtClean="0"/>
          </a:p>
        </p:txBody>
      </p:sp>
      <p:sp>
        <p:nvSpPr>
          <p:cNvPr id="18435" name="Rectangle 1027"/>
          <p:cNvSpPr>
            <a:spLocks noChangeArrowheads="1" noTextEdit="1"/>
          </p:cNvSpPr>
          <p:nvPr>
            <p:ph type="sldImg"/>
          </p:nvPr>
        </p:nvSpPr>
        <p:spPr>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050"/>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smtClean="0"/>
              <a:t>Back Tilt:</a:t>
            </a:r>
            <a:r>
              <a:rPr lang="en-US" altLang="en-US" smtClean="0"/>
              <a:t> also seen in children who are unable to suck, have difficulty moving the bolus to the pharynx.</a:t>
            </a:r>
          </a:p>
          <a:p>
            <a:r>
              <a:rPr lang="en-US" altLang="en-US" smtClean="0"/>
              <a:t>	</a:t>
            </a:r>
            <a:r>
              <a:rPr lang="en-US" altLang="en-US" u="sng" smtClean="0"/>
              <a:t>Abnormal Swallow:</a:t>
            </a:r>
            <a:r>
              <a:rPr lang="en-US" altLang="en-US" smtClean="0"/>
              <a:t> using gravity to carry food into the 	esophagus.</a:t>
            </a:r>
          </a:p>
          <a:p>
            <a:r>
              <a:rPr lang="en-US" altLang="en-US" smtClean="0"/>
              <a:t>	</a:t>
            </a:r>
            <a:r>
              <a:rPr lang="en-US" altLang="en-US" u="sng" smtClean="0"/>
              <a:t>Impaired Visual Field:</a:t>
            </a:r>
            <a:r>
              <a:rPr lang="en-US" altLang="en-US" smtClean="0"/>
              <a:t> keeps head tilted in same way.</a:t>
            </a:r>
          </a:p>
          <a:p>
            <a:endParaRPr lang="en-US" altLang="en-US" smtClean="0"/>
          </a:p>
          <a:p>
            <a:r>
              <a:rPr lang="en-US" altLang="en-US" u="sng" smtClean="0"/>
              <a:t>Forward Tilt:</a:t>
            </a:r>
            <a:r>
              <a:rPr lang="en-US" altLang="en-US" smtClean="0"/>
              <a:t> child’s head is always down, improving head position will improve intake.</a:t>
            </a:r>
          </a:p>
          <a:p>
            <a:endParaRPr lang="en-US" altLang="en-US" smtClean="0"/>
          </a:p>
          <a:p>
            <a:r>
              <a:rPr lang="en-US" altLang="en-US" u="sng" smtClean="0"/>
              <a:t>To One Side Tilt:</a:t>
            </a:r>
            <a:r>
              <a:rPr lang="en-US" altLang="en-US" smtClean="0"/>
              <a:t> may also see abnormal voice quality.</a:t>
            </a:r>
          </a:p>
        </p:txBody>
      </p:sp>
      <p:sp>
        <p:nvSpPr>
          <p:cNvPr id="20483" name="Rectangle 2051"/>
          <p:cNvSpPr>
            <a:spLocks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Tree>
    <p:extLst>
      <p:ext uri="{BB962C8B-B14F-4D97-AF65-F5344CB8AC3E}">
        <p14:creationId xmlns:p14="http://schemas.microsoft.com/office/powerpoint/2010/main" val="413664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extLst>
      <p:ext uri="{BB962C8B-B14F-4D97-AF65-F5344CB8AC3E}">
        <p14:creationId xmlns:p14="http://schemas.microsoft.com/office/powerpoint/2010/main" val="3866515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extLst>
      <p:ext uri="{BB962C8B-B14F-4D97-AF65-F5344CB8AC3E}">
        <p14:creationId xmlns:p14="http://schemas.microsoft.com/office/powerpoint/2010/main" val="3336038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Media Placeholder 3"/>
          <p:cNvSpPr>
            <a:spLocks noGrp="1"/>
          </p:cNvSpPr>
          <p:nvPr>
            <p:ph type="media" sz="half" idx="2"/>
          </p:nvPr>
        </p:nvSpPr>
        <p:spPr>
          <a:xfrm>
            <a:off x="4648200" y="1981200"/>
            <a:ext cx="3810000" cy="4114800"/>
          </a:xfrm>
        </p:spPr>
        <p:txBody>
          <a:bodyPr/>
          <a:lstStyle/>
          <a:p>
            <a:pPr lvl="0"/>
            <a:endParaRPr lang="en-IN" noProof="0" smtClean="0"/>
          </a:p>
        </p:txBody>
      </p:sp>
    </p:spTree>
    <p:extLst>
      <p:ext uri="{BB962C8B-B14F-4D97-AF65-F5344CB8AC3E}">
        <p14:creationId xmlns:p14="http://schemas.microsoft.com/office/powerpoint/2010/main" val="3841923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extLst>
      <p:ext uri="{BB962C8B-B14F-4D97-AF65-F5344CB8AC3E}">
        <p14:creationId xmlns:p14="http://schemas.microsoft.com/office/powerpoint/2010/main" val="875325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Tree>
    <p:extLst>
      <p:ext uri="{BB962C8B-B14F-4D97-AF65-F5344CB8AC3E}">
        <p14:creationId xmlns:p14="http://schemas.microsoft.com/office/powerpoint/2010/main" val="3326848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extLst>
      <p:ext uri="{BB962C8B-B14F-4D97-AF65-F5344CB8AC3E}">
        <p14:creationId xmlns:p14="http://schemas.microsoft.com/office/powerpoint/2010/main" val="2861658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extLst>
      <p:ext uri="{BB962C8B-B14F-4D97-AF65-F5344CB8AC3E}">
        <p14:creationId xmlns:p14="http://schemas.microsoft.com/office/powerpoint/2010/main" val="740176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Tree>
    <p:extLst>
      <p:ext uri="{BB962C8B-B14F-4D97-AF65-F5344CB8AC3E}">
        <p14:creationId xmlns:p14="http://schemas.microsoft.com/office/powerpoint/2010/main" val="3772883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5843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418771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2162085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shrs.upmc.edu/supercourse/"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AutoShape 4">
            <a:hlinkClick r:id="rId14" highlightClick="1"/>
          </p:cNvPr>
          <p:cNvSpPr>
            <a:spLocks noChangeArrowheads="1"/>
          </p:cNvSpPr>
          <p:nvPr/>
        </p:nvSpPr>
        <p:spPr bwMode="auto">
          <a:xfrm>
            <a:off x="685800" y="6248400"/>
            <a:ext cx="381000" cy="457200"/>
          </a:xfrm>
          <a:prstGeom prst="actionButtonHome">
            <a:avLst/>
          </a:prstGeom>
          <a:solidFill>
            <a:schemeClr val="bg1"/>
          </a:solidFill>
          <a:ln w="9525">
            <a:solidFill>
              <a:schemeClr val="tx1"/>
            </a:solidFill>
            <a:miter lim="800000"/>
            <a:headEnd/>
            <a:tailEnd/>
          </a:ln>
          <a:effectLs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IN" altLang="en-US" smtClean="0"/>
          </a:p>
        </p:txBody>
      </p:sp>
      <p:sp>
        <p:nvSpPr>
          <p:cNvPr id="1029" name="AutoShape 5">
            <a:hlinkClick r:id="" action="ppaction://hlinkshowjump?jump=previousslide" highlightClick="1"/>
          </p:cNvPr>
          <p:cNvSpPr>
            <a:spLocks noChangeArrowheads="1"/>
          </p:cNvSpPr>
          <p:nvPr/>
        </p:nvSpPr>
        <p:spPr bwMode="auto">
          <a:xfrm>
            <a:off x="1447800" y="6248400"/>
            <a:ext cx="381000" cy="457200"/>
          </a:xfrm>
          <a:prstGeom prst="actionButtonBackPrevious">
            <a:avLst/>
          </a:prstGeom>
          <a:solidFill>
            <a:schemeClr val="bg1"/>
          </a:solidFill>
          <a:ln w="9525">
            <a:solidFill>
              <a:schemeClr val="tx1"/>
            </a:solidFill>
            <a:miter lim="800000"/>
            <a:headEnd/>
            <a:tailEnd/>
          </a:ln>
          <a:effectLs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IN" altLang="en-US" smtClean="0"/>
          </a:p>
        </p:txBody>
      </p:sp>
      <p:sp>
        <p:nvSpPr>
          <p:cNvPr id="1030" name="AutoShape 6">
            <a:hlinkClick r:id="" action="ppaction://hlinkshowjump?jump=nextslide" highlightClick="1"/>
          </p:cNvPr>
          <p:cNvSpPr>
            <a:spLocks noChangeArrowheads="1"/>
          </p:cNvSpPr>
          <p:nvPr/>
        </p:nvSpPr>
        <p:spPr bwMode="auto">
          <a:xfrm>
            <a:off x="1828800" y="6248400"/>
            <a:ext cx="381000" cy="457200"/>
          </a:xfrm>
          <a:prstGeom prst="actionButtonForwardNext">
            <a:avLst/>
          </a:prstGeom>
          <a:solidFill>
            <a:schemeClr val="bg1"/>
          </a:solidFill>
          <a:ln w="9525">
            <a:solidFill>
              <a:schemeClr val="tx1"/>
            </a:solidFill>
            <a:miter lim="800000"/>
            <a:headEnd/>
            <a:tailEnd/>
          </a:ln>
          <a:effectLs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IN" altLang="en-US" smtClean="0"/>
          </a:p>
        </p:txBody>
      </p:sp>
      <p:sp>
        <p:nvSpPr>
          <p:cNvPr id="1031" name="AutoShape 7">
            <a:hlinkClick r:id="" action="ppaction://hlinkshowjump?jump=firstslide" highlightClick="1"/>
          </p:cNvPr>
          <p:cNvSpPr>
            <a:spLocks noChangeArrowheads="1"/>
          </p:cNvSpPr>
          <p:nvPr/>
        </p:nvSpPr>
        <p:spPr bwMode="auto">
          <a:xfrm>
            <a:off x="1066800" y="6248400"/>
            <a:ext cx="381000" cy="457200"/>
          </a:xfrm>
          <a:prstGeom prst="actionButtonBeginning">
            <a:avLst/>
          </a:prstGeom>
          <a:solidFill>
            <a:schemeClr val="bg1"/>
          </a:solidFill>
          <a:ln w="9525">
            <a:solidFill>
              <a:schemeClr val="tx1"/>
            </a:solidFill>
            <a:miter lim="800000"/>
            <a:headEnd/>
            <a:tailEnd/>
          </a:ln>
          <a:effectLs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IN" altLang="en-US" smtClean="0"/>
          </a:p>
        </p:txBody>
      </p:sp>
      <p:sp>
        <p:nvSpPr>
          <p:cNvPr id="1032" name="AutoShape 8">
            <a:hlinkClick r:id="" action="ppaction://hlinkshowjump?jump=lastslide" highlightClick="1"/>
          </p:cNvPr>
          <p:cNvSpPr>
            <a:spLocks noChangeArrowheads="1"/>
          </p:cNvSpPr>
          <p:nvPr/>
        </p:nvSpPr>
        <p:spPr bwMode="auto">
          <a:xfrm>
            <a:off x="2209800" y="6248400"/>
            <a:ext cx="381000" cy="457200"/>
          </a:xfrm>
          <a:prstGeom prst="actionButtonEnd">
            <a:avLst/>
          </a:prstGeom>
          <a:solidFill>
            <a:schemeClr val="bg1"/>
          </a:solidFill>
          <a:ln w="9525">
            <a:solidFill>
              <a:schemeClr val="tx1"/>
            </a:solidFill>
            <a:miter lim="800000"/>
            <a:headEnd/>
            <a:tailEnd/>
          </a:ln>
          <a:effectLs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IN" altLang="en-US" smtClean="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4400" kern="12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panose="020B0604020202020204" pitchFamily="34" charset="0"/>
        </a:defRPr>
      </a:lvl2pPr>
      <a:lvl3pPr algn="ctr" rtl="0" eaLnBrk="0" fontAlgn="base" hangingPunct="0">
        <a:spcBef>
          <a:spcPct val="0"/>
        </a:spcBef>
        <a:spcAft>
          <a:spcPct val="0"/>
        </a:spcAft>
        <a:defRPr sz="4400">
          <a:solidFill>
            <a:srgbClr val="FFFF00"/>
          </a:solidFill>
          <a:latin typeface="Arial" panose="020B0604020202020204" pitchFamily="34" charset="0"/>
        </a:defRPr>
      </a:lvl3pPr>
      <a:lvl4pPr algn="ctr" rtl="0" eaLnBrk="0" fontAlgn="base" hangingPunct="0">
        <a:spcBef>
          <a:spcPct val="0"/>
        </a:spcBef>
        <a:spcAft>
          <a:spcPct val="0"/>
        </a:spcAft>
        <a:defRPr sz="4400">
          <a:solidFill>
            <a:srgbClr val="FFFF00"/>
          </a:solidFill>
          <a:latin typeface="Arial" panose="020B0604020202020204" pitchFamily="34" charset="0"/>
        </a:defRPr>
      </a:lvl4pPr>
      <a:lvl5pPr algn="ctr" rtl="0" eaLnBrk="0" fontAlgn="base" hangingPunct="0">
        <a:spcBef>
          <a:spcPct val="0"/>
        </a:spcBef>
        <a:spcAft>
          <a:spcPct val="0"/>
        </a:spcAft>
        <a:defRPr sz="4400">
          <a:solidFill>
            <a:srgbClr val="FFFF00"/>
          </a:solidFill>
          <a:latin typeface="Arial" panose="020B0604020202020204" pitchFamily="34" charset="0"/>
        </a:defRPr>
      </a:lvl5pPr>
      <a:lvl6pPr marL="457200" algn="ctr" rtl="0" eaLnBrk="0" fontAlgn="base" hangingPunct="0">
        <a:spcBef>
          <a:spcPct val="0"/>
        </a:spcBef>
        <a:spcAft>
          <a:spcPct val="0"/>
        </a:spcAft>
        <a:defRPr sz="4400">
          <a:solidFill>
            <a:srgbClr val="FFFF00"/>
          </a:solidFill>
          <a:latin typeface="Arial" panose="020B0604020202020204" pitchFamily="34" charset="0"/>
        </a:defRPr>
      </a:lvl6pPr>
      <a:lvl7pPr marL="914400" algn="ctr" rtl="0" eaLnBrk="0" fontAlgn="base" hangingPunct="0">
        <a:spcBef>
          <a:spcPct val="0"/>
        </a:spcBef>
        <a:spcAft>
          <a:spcPct val="0"/>
        </a:spcAft>
        <a:defRPr sz="4400">
          <a:solidFill>
            <a:srgbClr val="FFFF00"/>
          </a:solidFill>
          <a:latin typeface="Arial" panose="020B0604020202020204" pitchFamily="34" charset="0"/>
        </a:defRPr>
      </a:lvl7pPr>
      <a:lvl8pPr marL="1371600" algn="ctr" rtl="0" eaLnBrk="0" fontAlgn="base" hangingPunct="0">
        <a:spcBef>
          <a:spcPct val="0"/>
        </a:spcBef>
        <a:spcAft>
          <a:spcPct val="0"/>
        </a:spcAft>
        <a:defRPr sz="4400">
          <a:solidFill>
            <a:srgbClr val="FFFF00"/>
          </a:solidFill>
          <a:latin typeface="Arial" panose="020B0604020202020204" pitchFamily="34" charset="0"/>
        </a:defRPr>
      </a:lvl8pPr>
      <a:lvl9pPr marL="1828800" algn="ctr" rtl="0" eaLnBrk="0" fontAlgn="base" hangingPunct="0">
        <a:spcBef>
          <a:spcPct val="0"/>
        </a:spcBef>
        <a:spcAft>
          <a:spcPct val="0"/>
        </a:spcAft>
        <a:defRPr sz="4400">
          <a:solidFill>
            <a:srgbClr val="FFFF00"/>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1676400"/>
            <a:ext cx="7696200" cy="1219200"/>
          </a:xfrm>
          <a:noFill/>
        </p:spPr>
        <p:txBody>
          <a:bodyPr lIns="90488" tIns="44450" rIns="90488" bIns="44450" anchor="ctr"/>
          <a:lstStyle/>
          <a:p>
            <a:r>
              <a:rPr lang="en-US" altLang="en-US" sz="5400" smtClean="0"/>
              <a:t>Problems of Feeding</a:t>
            </a:r>
            <a:r>
              <a:rPr lang="en-US" altLang="en-US" sz="3600" smtClean="0"/>
              <a:t/>
            </a:r>
            <a:br>
              <a:rPr lang="en-US" altLang="en-US" sz="3600" smtClean="0"/>
            </a:br>
            <a:endParaRPr lang="en-US" altLang="en-US" sz="4400" smtClean="0"/>
          </a:p>
        </p:txBody>
      </p:sp>
      <p:sp>
        <p:nvSpPr>
          <p:cNvPr id="3075" name="Rectangle 6"/>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
        <p:nvSpPr>
          <p:cNvPr id="4" name="Rectangle 2"/>
          <p:cNvSpPr txBox="1">
            <a:spLocks noChangeArrowheads="1"/>
          </p:cNvSpPr>
          <p:nvPr/>
        </p:nvSpPr>
        <p:spPr bwMode="auto">
          <a:xfrm>
            <a:off x="5003800" y="4581525"/>
            <a:ext cx="3352800" cy="990600"/>
          </a:xfrm>
          <a:prstGeom prst="rect">
            <a:avLst/>
          </a:prstGeom>
          <a:noFill/>
          <a:ln w="9525">
            <a:noFill/>
            <a:miter lim="800000"/>
            <a:headEnd/>
            <a:tailEnd/>
          </a:ln>
          <a:effectLst/>
        </p:spPr>
        <p:txBody>
          <a:bodyPr anchor="b" anchorCtr="1"/>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algn="l" eaLnBrk="1" hangingPunct="1">
              <a:defRPr/>
            </a:pPr>
            <a:endParaRPr lang="en-US" sz="1200" b="1" kern="0" dirty="0" smtClean="0"/>
          </a:p>
          <a:p>
            <a:pPr algn="l" eaLnBrk="1" hangingPunct="1">
              <a:defRPr/>
            </a:pPr>
            <a:endParaRPr lang="en-US" sz="1200" b="1" kern="0" dirty="0"/>
          </a:p>
          <a:p>
            <a:pPr algn="l" eaLnBrk="1" hangingPunct="1">
              <a:defRPr/>
            </a:pPr>
            <a:endParaRPr lang="en-US" sz="1200" b="1" kern="0" dirty="0" smtClean="0"/>
          </a:p>
          <a:p>
            <a:pPr algn="l" eaLnBrk="1" hangingPunct="1">
              <a:defRPr/>
            </a:pPr>
            <a:r>
              <a:rPr lang="en-US" sz="1200" b="1" kern="0" dirty="0" err="1" smtClean="0">
                <a:solidFill>
                  <a:schemeClr val="accent1">
                    <a:lumMod val="40000"/>
                    <a:lumOff val="60000"/>
                  </a:schemeClr>
                </a:solidFill>
              </a:rPr>
              <a:t>Dr.Sheeba</a:t>
            </a:r>
            <a:r>
              <a:rPr lang="en-US" sz="1200" b="1" kern="0" dirty="0" smtClean="0">
                <a:solidFill>
                  <a:schemeClr val="accent1">
                    <a:lumMod val="40000"/>
                    <a:lumOff val="60000"/>
                  </a:schemeClr>
                </a:solidFill>
              </a:rPr>
              <a:t> .S  MD (</a:t>
            </a:r>
            <a:r>
              <a:rPr lang="en-US" sz="1200" b="1" kern="0" dirty="0" err="1" smtClean="0">
                <a:solidFill>
                  <a:schemeClr val="accent1">
                    <a:lumMod val="40000"/>
                    <a:lumOff val="60000"/>
                  </a:schemeClr>
                </a:solidFill>
              </a:rPr>
              <a:t>Hom</a:t>
            </a:r>
            <a:r>
              <a:rPr lang="en-US" sz="1200" b="1" kern="0" dirty="0" smtClean="0">
                <a:solidFill>
                  <a:schemeClr val="accent1">
                    <a:lumMod val="40000"/>
                    <a:lumOff val="60000"/>
                  </a:schemeClr>
                </a:solidFill>
              </a:rPr>
              <a:t>)</a:t>
            </a:r>
          </a:p>
          <a:p>
            <a:pPr algn="l" eaLnBrk="1" hangingPunct="1">
              <a:defRPr/>
            </a:pPr>
            <a:r>
              <a:rPr lang="en-US" sz="1200" b="1" kern="0" dirty="0" smtClean="0">
                <a:solidFill>
                  <a:schemeClr val="accent1">
                    <a:lumMod val="40000"/>
                    <a:lumOff val="60000"/>
                  </a:schemeClr>
                </a:solidFill>
              </a:rPr>
              <a:t>Assistant Professor </a:t>
            </a:r>
          </a:p>
          <a:p>
            <a:pPr algn="l" eaLnBrk="1" hangingPunct="1">
              <a:defRPr/>
            </a:pPr>
            <a:r>
              <a:rPr lang="en-US" sz="1200" b="1" kern="0" dirty="0" smtClean="0">
                <a:solidFill>
                  <a:schemeClr val="accent1">
                    <a:lumMod val="40000"/>
                    <a:lumOff val="60000"/>
                  </a:schemeClr>
                </a:solidFill>
              </a:rPr>
              <a:t>Dept. of OBG</a:t>
            </a:r>
          </a:p>
          <a:p>
            <a:pPr algn="l" eaLnBrk="1" hangingPunct="1">
              <a:defRPr/>
            </a:pPr>
            <a:r>
              <a:rPr lang="en-US" sz="1200" b="1" kern="0" dirty="0" smtClean="0">
                <a:solidFill>
                  <a:schemeClr val="accent1">
                    <a:lumMod val="40000"/>
                    <a:lumOff val="60000"/>
                  </a:schemeClr>
                </a:solidFill>
              </a:rPr>
              <a:t>SKHMC</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p:spPr>
        <p:txBody>
          <a:bodyPr lIns="90488" tIns="44450" rIns="90488" bIns="44450"/>
          <a:lstStyle/>
          <a:p>
            <a:r>
              <a:rPr lang="en-US" altLang="en-US" smtClean="0"/>
              <a:t>Symptom with Etiologies: Poor Weight Gain</a:t>
            </a:r>
          </a:p>
        </p:txBody>
      </p:sp>
      <p:sp>
        <p:nvSpPr>
          <p:cNvPr id="21507" name="Rectangle 3"/>
          <p:cNvSpPr>
            <a:spLocks noGrp="1" noChangeArrowheads="1"/>
          </p:cNvSpPr>
          <p:nvPr>
            <p:ph type="body" sz="half" idx="1"/>
          </p:nvPr>
        </p:nvSpPr>
        <p:spPr>
          <a:noFill/>
        </p:spPr>
        <p:txBody>
          <a:bodyPr lIns="90488" tIns="44450" rIns="90488" bIns="44450"/>
          <a:lstStyle/>
          <a:p>
            <a:r>
              <a:rPr lang="en-US" altLang="en-US" sz="2800" smtClean="0"/>
              <a:t>Inadequate diet, diluted formulas</a:t>
            </a:r>
          </a:p>
          <a:p>
            <a:r>
              <a:rPr lang="en-US" altLang="en-US" sz="2800" smtClean="0"/>
              <a:t>Poor appetite</a:t>
            </a:r>
          </a:p>
          <a:p>
            <a:r>
              <a:rPr lang="en-US" altLang="en-US" sz="2800" smtClean="0"/>
              <a:t>Slow feeding</a:t>
            </a:r>
          </a:p>
          <a:p>
            <a:r>
              <a:rPr lang="en-US" altLang="en-US" sz="2800" smtClean="0"/>
              <a:t>Spilled food</a:t>
            </a:r>
          </a:p>
          <a:p>
            <a:r>
              <a:rPr lang="en-US" altLang="en-US" sz="2800" smtClean="0"/>
              <a:t>Hidden infections</a:t>
            </a:r>
          </a:p>
          <a:p>
            <a:r>
              <a:rPr lang="en-US" altLang="en-US" sz="2800" smtClean="0"/>
              <a:t>Cystic Fibrosis</a:t>
            </a:r>
          </a:p>
        </p:txBody>
      </p:sp>
      <p:sp>
        <p:nvSpPr>
          <p:cNvPr id="21508" name="Rectangle 4"/>
          <p:cNvSpPr>
            <a:spLocks noGrp="1" noChangeArrowheads="1"/>
          </p:cNvSpPr>
          <p:nvPr>
            <p:ph type="body" sz="half" idx="2"/>
          </p:nvPr>
        </p:nvSpPr>
        <p:spPr>
          <a:xfrm>
            <a:off x="4648200" y="1981200"/>
            <a:ext cx="4038600" cy="4114800"/>
          </a:xfrm>
          <a:noFill/>
        </p:spPr>
        <p:txBody>
          <a:bodyPr lIns="90488" tIns="44450" rIns="90488" bIns="44450"/>
          <a:lstStyle/>
          <a:p>
            <a:r>
              <a:rPr lang="en-US" altLang="en-US" sz="2800" smtClean="0"/>
              <a:t>Cardiac insufficiency</a:t>
            </a:r>
          </a:p>
          <a:p>
            <a:r>
              <a:rPr lang="en-US" altLang="en-US" sz="2800" smtClean="0"/>
              <a:t>Renal insufficiency</a:t>
            </a:r>
          </a:p>
          <a:p>
            <a:r>
              <a:rPr lang="en-US" altLang="en-US" sz="2800" smtClean="0"/>
              <a:t>Malabsorption</a:t>
            </a:r>
          </a:p>
          <a:p>
            <a:r>
              <a:rPr lang="en-US" altLang="en-US" sz="2800" smtClean="0"/>
              <a:t>Genetic</a:t>
            </a:r>
          </a:p>
          <a:p>
            <a:r>
              <a:rPr lang="en-US" altLang="en-US" sz="2800" smtClean="0"/>
              <a:t>Hormonal deficits</a:t>
            </a:r>
          </a:p>
          <a:p>
            <a:r>
              <a:rPr lang="en-US" altLang="en-US" sz="2800" smtClean="0"/>
              <a:t>Psychological/ relationship problems</a:t>
            </a:r>
          </a:p>
        </p:txBody>
      </p:sp>
      <p:sp>
        <p:nvSpPr>
          <p:cNvPr id="21509" name="Rectangle 5"/>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050"/>
          <p:cNvSpPr>
            <a:spLocks noGrp="1" noChangeArrowheads="1"/>
          </p:cNvSpPr>
          <p:nvPr>
            <p:ph type="title"/>
          </p:nvPr>
        </p:nvSpPr>
        <p:spPr>
          <a:xfrm>
            <a:off x="685800" y="152400"/>
            <a:ext cx="7772400" cy="1143000"/>
          </a:xfrm>
          <a:noFill/>
        </p:spPr>
        <p:txBody>
          <a:bodyPr lIns="90488" tIns="44450" rIns="90488" bIns="44450"/>
          <a:lstStyle/>
          <a:p>
            <a:r>
              <a:rPr lang="en-US" altLang="en-US" smtClean="0"/>
              <a:t>Gastroesophageal Reflux (GER)</a:t>
            </a:r>
          </a:p>
        </p:txBody>
      </p:sp>
      <p:sp>
        <p:nvSpPr>
          <p:cNvPr id="23555" name="Rectangle 2051"/>
          <p:cNvSpPr>
            <a:spLocks noGrp="1" noChangeArrowheads="1"/>
          </p:cNvSpPr>
          <p:nvPr>
            <p:ph type="body" idx="1"/>
          </p:nvPr>
        </p:nvSpPr>
        <p:spPr>
          <a:xfrm>
            <a:off x="1219200" y="1752600"/>
            <a:ext cx="7772400" cy="4114800"/>
          </a:xfrm>
          <a:noFill/>
        </p:spPr>
        <p:txBody>
          <a:bodyPr lIns="90488" tIns="44450" rIns="90488" bIns="44450"/>
          <a:lstStyle/>
          <a:p>
            <a:r>
              <a:rPr lang="en-US" altLang="en-US" sz="2800" smtClean="0"/>
              <a:t>Symptoms</a:t>
            </a:r>
          </a:p>
          <a:p>
            <a:pPr lvl="1"/>
            <a:r>
              <a:rPr lang="en-US" altLang="en-US" smtClean="0"/>
              <a:t>food refusal, posturing, vomiting, regurgitation, pain, irritability during feeding</a:t>
            </a:r>
          </a:p>
          <a:p>
            <a:r>
              <a:rPr lang="en-US" altLang="en-US" sz="2800" smtClean="0"/>
              <a:t>Diagnostic tests for GER</a:t>
            </a:r>
          </a:p>
          <a:p>
            <a:pPr lvl="1"/>
            <a:r>
              <a:rPr lang="en-US" altLang="en-US" smtClean="0"/>
              <a:t>pH probe</a:t>
            </a:r>
          </a:p>
          <a:p>
            <a:pPr lvl="1"/>
            <a:r>
              <a:rPr lang="en-US" altLang="en-US" smtClean="0"/>
              <a:t>endoscopy</a:t>
            </a:r>
          </a:p>
          <a:p>
            <a:pPr lvl="1"/>
            <a:r>
              <a:rPr lang="en-US" altLang="en-US" smtClean="0"/>
              <a:t>barium swallow (cookie swallow, modified    barium swallow)</a:t>
            </a:r>
          </a:p>
          <a:p>
            <a:pPr lvl="1"/>
            <a:r>
              <a:rPr lang="en-US" altLang="en-US" smtClean="0"/>
              <a:t>  - milk scan</a:t>
            </a:r>
          </a:p>
          <a:p>
            <a:pPr lvl="1"/>
            <a:r>
              <a:rPr lang="en-US" altLang="en-US" smtClean="0"/>
              <a:t>       - esophageal manometry</a:t>
            </a:r>
          </a:p>
        </p:txBody>
      </p:sp>
      <p:sp>
        <p:nvSpPr>
          <p:cNvPr id="23556" name="Rectangle 2052"/>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
        <p:nvSpPr>
          <p:cNvPr id="23557" name="Rectangle 2053"/>
          <p:cNvSpPr>
            <a:spLocks noChangeArrowheads="1"/>
          </p:cNvSpPr>
          <p:nvPr/>
        </p:nvSpPr>
        <p:spPr bwMode="auto">
          <a:xfrm>
            <a:off x="1676400" y="5867400"/>
            <a:ext cx="381000" cy="1524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p:txBody>
          <a:bodyPr/>
          <a:lstStyle/>
          <a:p>
            <a:r>
              <a:rPr lang="en-US" altLang="en-US" smtClean="0"/>
              <a:t>Observing GE  Reflux</a:t>
            </a:r>
          </a:p>
        </p:txBody>
      </p:sp>
      <p:sp>
        <p:nvSpPr>
          <p:cNvPr id="25603" name="Rectangle 1027"/>
          <p:cNvSpPr>
            <a:spLocks noGrp="1" noChangeArrowheads="1"/>
          </p:cNvSpPr>
          <p:nvPr>
            <p:ph type="body" sz="half" idx="1"/>
          </p:nvPr>
        </p:nvSpPr>
        <p:spPr>
          <a:xfrm>
            <a:off x="685800" y="1981200"/>
            <a:ext cx="7199313" cy="4111625"/>
          </a:xfrm>
        </p:spPr>
        <p:txBody>
          <a:bodyPr/>
          <a:lstStyle/>
          <a:p>
            <a:r>
              <a:rPr lang="en-US" altLang="en-US" sz="4000" smtClean="0"/>
              <a:t>Note the timing of the swallowing bursts.</a:t>
            </a:r>
          </a:p>
          <a:p>
            <a:r>
              <a:rPr lang="en-US" altLang="en-US" sz="4000" smtClean="0"/>
              <a:t>Note what happens when facilitation is offered.</a:t>
            </a:r>
          </a:p>
          <a:p>
            <a:r>
              <a:rPr lang="en-US" altLang="en-US" sz="4000" smtClean="0"/>
              <a:t>Note how the reflux is triggered</a:t>
            </a:r>
            <a:r>
              <a:rPr lang="en-US" altLang="en-US" sz="2800" smtClean="0"/>
              <a:t>.</a:t>
            </a:r>
          </a:p>
        </p:txBody>
      </p:sp>
      <p:sp>
        <p:nvSpPr>
          <p:cNvPr id="25604" name="Rectangle 1029"/>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0"/>
          <p:cNvSpPr>
            <a:spLocks noGrp="1" noChangeArrowheads="1"/>
          </p:cNvSpPr>
          <p:nvPr>
            <p:ph type="title"/>
          </p:nvPr>
        </p:nvSpPr>
        <p:spPr>
          <a:noFill/>
        </p:spPr>
        <p:txBody>
          <a:bodyPr lIns="90488" tIns="44450" rIns="90488" bIns="44450"/>
          <a:lstStyle/>
          <a:p>
            <a:r>
              <a:rPr lang="en-US" altLang="en-US" smtClean="0"/>
              <a:t>Gastroesophageal Reflux (GER)</a:t>
            </a:r>
          </a:p>
        </p:txBody>
      </p:sp>
      <p:sp>
        <p:nvSpPr>
          <p:cNvPr id="27651" name="Rectangle 2051"/>
          <p:cNvSpPr>
            <a:spLocks noGrp="1" noChangeArrowheads="1"/>
          </p:cNvSpPr>
          <p:nvPr>
            <p:ph type="body" idx="1"/>
          </p:nvPr>
        </p:nvSpPr>
        <p:spPr>
          <a:xfrm>
            <a:off x="1676400" y="1905000"/>
            <a:ext cx="7772400" cy="4114800"/>
          </a:xfrm>
          <a:noFill/>
        </p:spPr>
        <p:txBody>
          <a:bodyPr lIns="90488" tIns="44450" rIns="90488" bIns="44450"/>
          <a:lstStyle/>
          <a:p>
            <a:r>
              <a:rPr lang="en-US" altLang="en-US" sz="3600" smtClean="0"/>
              <a:t>Treatment</a:t>
            </a:r>
          </a:p>
          <a:p>
            <a:pPr lvl="1"/>
            <a:r>
              <a:rPr lang="en-US" altLang="en-US" sz="3200" smtClean="0"/>
              <a:t>Medical</a:t>
            </a:r>
          </a:p>
          <a:p>
            <a:pPr lvl="2"/>
            <a:r>
              <a:rPr lang="en-US" altLang="en-US" sz="2800" smtClean="0"/>
              <a:t>drugs</a:t>
            </a:r>
          </a:p>
          <a:p>
            <a:pPr lvl="2"/>
            <a:r>
              <a:rPr lang="en-US" altLang="en-US" sz="2800" smtClean="0"/>
              <a:t>positioning</a:t>
            </a:r>
          </a:p>
          <a:p>
            <a:pPr lvl="2"/>
            <a:r>
              <a:rPr lang="en-US" altLang="en-US" sz="2800" smtClean="0"/>
              <a:t>feeding therapy</a:t>
            </a:r>
          </a:p>
          <a:p>
            <a:pPr lvl="1"/>
            <a:r>
              <a:rPr lang="en-US" altLang="en-US" sz="3200" smtClean="0"/>
              <a:t>Surgical</a:t>
            </a:r>
          </a:p>
          <a:p>
            <a:pPr lvl="2"/>
            <a:r>
              <a:rPr lang="en-US" altLang="en-US" sz="2800" smtClean="0"/>
              <a:t>fundoplication</a:t>
            </a:r>
          </a:p>
          <a:p>
            <a:pPr lvl="2"/>
            <a:r>
              <a:rPr lang="en-US" altLang="en-US" sz="2800" smtClean="0"/>
              <a:t>pyloroplasty</a:t>
            </a:r>
          </a:p>
          <a:p>
            <a:pPr lvl="2"/>
            <a:r>
              <a:rPr lang="en-US" altLang="en-US" sz="2800" smtClean="0"/>
              <a:t>tube insertion (NG, J, gastrostomy)</a:t>
            </a:r>
          </a:p>
        </p:txBody>
      </p:sp>
      <p:sp>
        <p:nvSpPr>
          <p:cNvPr id="27652" name="Rectangle 2052"/>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p:spPr>
        <p:txBody>
          <a:bodyPr lIns="90488" tIns="44450" rIns="90488" bIns="44450"/>
          <a:lstStyle/>
          <a:p>
            <a:r>
              <a:rPr lang="en-US" altLang="en-US" smtClean="0"/>
              <a:t>Nutrition and the Child With Developmental Disabilities</a:t>
            </a:r>
          </a:p>
        </p:txBody>
      </p:sp>
      <p:sp>
        <p:nvSpPr>
          <p:cNvPr id="29699" name="Rectangle 3"/>
          <p:cNvSpPr>
            <a:spLocks noGrp="1" noChangeArrowheads="1"/>
          </p:cNvSpPr>
          <p:nvPr>
            <p:ph type="body" idx="1"/>
          </p:nvPr>
        </p:nvSpPr>
        <p:spPr>
          <a:xfrm>
            <a:off x="685800" y="2438400"/>
            <a:ext cx="7772400" cy="3124200"/>
          </a:xfrm>
          <a:noFill/>
        </p:spPr>
        <p:txBody>
          <a:bodyPr lIns="90488" tIns="44450" rIns="90488" bIns="44450"/>
          <a:lstStyle/>
          <a:p>
            <a:r>
              <a:rPr lang="en-US" altLang="en-US" smtClean="0"/>
              <a:t>Big concern is MALNUTRITION</a:t>
            </a:r>
          </a:p>
          <a:p>
            <a:pPr lvl="1"/>
            <a:r>
              <a:rPr lang="en-US" altLang="en-US" sz="3200" smtClean="0"/>
              <a:t>Three types:</a:t>
            </a:r>
          </a:p>
          <a:p>
            <a:pPr lvl="2"/>
            <a:r>
              <a:rPr lang="en-US" altLang="en-US" sz="2800" smtClean="0"/>
              <a:t>marasmus</a:t>
            </a:r>
          </a:p>
          <a:p>
            <a:pPr lvl="2"/>
            <a:r>
              <a:rPr lang="en-US" altLang="en-US" sz="2800" smtClean="0"/>
              <a:t>kwashiorkor</a:t>
            </a:r>
          </a:p>
          <a:p>
            <a:pPr lvl="2"/>
            <a:r>
              <a:rPr lang="en-US" altLang="en-US" sz="2800" smtClean="0"/>
              <a:t>marasmic kwashiorkor</a:t>
            </a:r>
          </a:p>
        </p:txBody>
      </p:sp>
      <p:sp>
        <p:nvSpPr>
          <p:cNvPr id="29700" name="Rectangle 4"/>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050"/>
          <p:cNvSpPr>
            <a:spLocks noGrp="1" noChangeArrowheads="1"/>
          </p:cNvSpPr>
          <p:nvPr>
            <p:ph type="title"/>
          </p:nvPr>
        </p:nvSpPr>
        <p:spPr>
          <a:noFill/>
        </p:spPr>
        <p:txBody>
          <a:bodyPr lIns="90488" tIns="44450" rIns="90488" bIns="44450"/>
          <a:lstStyle/>
          <a:p>
            <a:r>
              <a:rPr lang="en-US" altLang="en-US" smtClean="0"/>
              <a:t>Nutrition Research on Children with Developmental Disabilities</a:t>
            </a:r>
          </a:p>
        </p:txBody>
      </p:sp>
      <p:sp>
        <p:nvSpPr>
          <p:cNvPr id="31747" name="Rectangle 2051"/>
          <p:cNvSpPr>
            <a:spLocks noGrp="1" noChangeArrowheads="1"/>
          </p:cNvSpPr>
          <p:nvPr>
            <p:ph type="body" idx="1"/>
          </p:nvPr>
        </p:nvSpPr>
        <p:spPr>
          <a:xfrm>
            <a:off x="685800" y="2514600"/>
            <a:ext cx="7772400" cy="3276600"/>
          </a:xfrm>
          <a:noFill/>
        </p:spPr>
        <p:txBody>
          <a:bodyPr lIns="90488" tIns="44450" rIns="90488" bIns="44450"/>
          <a:lstStyle/>
          <a:p>
            <a:r>
              <a:rPr lang="en-US" altLang="en-US" smtClean="0"/>
              <a:t>Cincinatti University Affiliated Program study (n=83 children with DD)</a:t>
            </a:r>
          </a:p>
          <a:p>
            <a:pPr lvl="1"/>
            <a:r>
              <a:rPr lang="en-US" altLang="en-US" smtClean="0"/>
              <a:t>most were under/over weight and had feeding disorder</a:t>
            </a:r>
          </a:p>
          <a:p>
            <a:pPr lvl="1"/>
            <a:r>
              <a:rPr lang="en-US" altLang="en-US" smtClean="0"/>
              <a:t>some had nutrient deficiency</a:t>
            </a:r>
          </a:p>
          <a:p>
            <a:pPr lvl="1"/>
            <a:r>
              <a:rPr lang="en-US" altLang="en-US" smtClean="0"/>
              <a:t>other problems:  unusual food habits, metabolic disorders</a:t>
            </a:r>
          </a:p>
        </p:txBody>
      </p:sp>
      <p:sp>
        <p:nvSpPr>
          <p:cNvPr id="31748" name="Rectangle 2052"/>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p:spPr>
        <p:txBody>
          <a:bodyPr lIns="90488" tIns="44450" rIns="90488" bIns="44450"/>
          <a:lstStyle/>
          <a:p>
            <a:r>
              <a:rPr lang="en-US" altLang="en-US" smtClean="0"/>
              <a:t>Nutrition Research on Children with Developmental Disabilities</a:t>
            </a:r>
          </a:p>
        </p:txBody>
      </p:sp>
      <p:sp>
        <p:nvSpPr>
          <p:cNvPr id="33795" name="Rectangle 3"/>
          <p:cNvSpPr>
            <a:spLocks noGrp="1" noChangeArrowheads="1"/>
          </p:cNvSpPr>
          <p:nvPr>
            <p:ph type="body" idx="1"/>
          </p:nvPr>
        </p:nvSpPr>
        <p:spPr>
          <a:xfrm>
            <a:off x="609600" y="2667000"/>
            <a:ext cx="7696200" cy="2743200"/>
          </a:xfrm>
          <a:noFill/>
        </p:spPr>
        <p:txBody>
          <a:bodyPr lIns="90488" tIns="44450" rIns="90488" bIns="44450"/>
          <a:lstStyle/>
          <a:p>
            <a:r>
              <a:rPr lang="en-US" altLang="en-US" sz="3600" smtClean="0"/>
              <a:t>Norwegian study</a:t>
            </a:r>
          </a:p>
          <a:p>
            <a:pPr lvl="1"/>
            <a:r>
              <a:rPr lang="en-US" altLang="en-US" sz="3200" smtClean="0"/>
              <a:t>growth stunting in children with feeding problems, lack of appetite, food aversions</a:t>
            </a:r>
          </a:p>
        </p:txBody>
      </p:sp>
      <p:sp>
        <p:nvSpPr>
          <p:cNvPr id="33796" name="Rectangle 4"/>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p:spPr>
        <p:txBody>
          <a:bodyPr lIns="90488" tIns="44450" rIns="90488" bIns="44450"/>
          <a:lstStyle/>
          <a:p>
            <a:r>
              <a:rPr lang="en-US" altLang="en-US" smtClean="0"/>
              <a:t>Components to Nutritional Assessment</a:t>
            </a:r>
          </a:p>
        </p:txBody>
      </p:sp>
      <p:sp>
        <p:nvSpPr>
          <p:cNvPr id="35843" name="Rectangle 3"/>
          <p:cNvSpPr>
            <a:spLocks noGrp="1" noChangeArrowheads="1"/>
          </p:cNvSpPr>
          <p:nvPr>
            <p:ph type="body" idx="1"/>
          </p:nvPr>
        </p:nvSpPr>
        <p:spPr>
          <a:noFill/>
        </p:spPr>
        <p:txBody>
          <a:bodyPr lIns="90488" tIns="44450" rIns="90488" bIns="44450"/>
          <a:lstStyle/>
          <a:p>
            <a:r>
              <a:rPr lang="en-US" altLang="en-US" smtClean="0"/>
              <a:t>Anthropometry</a:t>
            </a:r>
          </a:p>
          <a:p>
            <a:r>
              <a:rPr lang="en-US" altLang="en-US" smtClean="0"/>
              <a:t>Biochemical indices</a:t>
            </a:r>
          </a:p>
          <a:p>
            <a:r>
              <a:rPr lang="en-US" altLang="en-US" smtClean="0"/>
              <a:t>Clinical indices</a:t>
            </a:r>
          </a:p>
          <a:p>
            <a:r>
              <a:rPr lang="en-US" altLang="en-US" smtClean="0"/>
              <a:t>Drug/Nutrient interactions</a:t>
            </a:r>
          </a:p>
          <a:p>
            <a:r>
              <a:rPr lang="en-US" altLang="en-US" smtClean="0"/>
              <a:t>Dietary indices</a:t>
            </a:r>
          </a:p>
        </p:txBody>
      </p:sp>
      <p:sp>
        <p:nvSpPr>
          <p:cNvPr id="35844" name="Rectangle 4"/>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p:spPr>
        <p:txBody>
          <a:bodyPr lIns="90488" tIns="44450" rIns="90488" bIns="44450"/>
          <a:lstStyle/>
          <a:p>
            <a:r>
              <a:rPr lang="en-US" altLang="en-US" smtClean="0"/>
              <a:t>Factors Influencing Caloric Intake</a:t>
            </a:r>
          </a:p>
        </p:txBody>
      </p:sp>
      <p:sp>
        <p:nvSpPr>
          <p:cNvPr id="37891" name="Rectangle 3"/>
          <p:cNvSpPr>
            <a:spLocks noGrp="1" noChangeArrowheads="1"/>
          </p:cNvSpPr>
          <p:nvPr>
            <p:ph type="body" idx="1"/>
          </p:nvPr>
        </p:nvSpPr>
        <p:spPr>
          <a:noFill/>
        </p:spPr>
        <p:txBody>
          <a:bodyPr lIns="90488" tIns="44450" rIns="90488" bIns="44450"/>
          <a:lstStyle/>
          <a:p>
            <a:r>
              <a:rPr lang="en-US" altLang="en-US" sz="3600" smtClean="0"/>
              <a:t>Activity level</a:t>
            </a:r>
          </a:p>
          <a:p>
            <a:r>
              <a:rPr lang="en-US" altLang="en-US" sz="3600" smtClean="0"/>
              <a:t>Body composition</a:t>
            </a:r>
          </a:p>
          <a:p>
            <a:r>
              <a:rPr lang="en-US" altLang="en-US" sz="3600" smtClean="0"/>
              <a:t>Monitoring</a:t>
            </a:r>
          </a:p>
        </p:txBody>
      </p:sp>
      <p:sp>
        <p:nvSpPr>
          <p:cNvPr id="37892" name="Rectangle 4"/>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p:spPr>
        <p:txBody>
          <a:bodyPr lIns="90488" tIns="44450" rIns="90488" bIns="44450"/>
          <a:lstStyle/>
          <a:p>
            <a:r>
              <a:rPr lang="en-US" altLang="en-US" smtClean="0"/>
              <a:t>Pathogenesis of Malnutrition</a:t>
            </a:r>
          </a:p>
        </p:txBody>
      </p:sp>
      <p:sp>
        <p:nvSpPr>
          <p:cNvPr id="39939" name="Rectangle 3"/>
          <p:cNvSpPr>
            <a:spLocks noGrp="1" noChangeArrowheads="1"/>
          </p:cNvSpPr>
          <p:nvPr>
            <p:ph type="body" idx="1"/>
          </p:nvPr>
        </p:nvSpPr>
        <p:spPr>
          <a:noFill/>
        </p:spPr>
        <p:txBody>
          <a:bodyPr lIns="90488" tIns="44450" rIns="90488" bIns="44450"/>
          <a:lstStyle/>
          <a:p>
            <a:r>
              <a:rPr lang="en-US" altLang="en-US" smtClean="0"/>
              <a:t>Reduced nutrient intake</a:t>
            </a:r>
          </a:p>
          <a:p>
            <a:r>
              <a:rPr lang="en-US" altLang="en-US" smtClean="0"/>
              <a:t>Increased nutrient requirements</a:t>
            </a:r>
          </a:p>
          <a:p>
            <a:r>
              <a:rPr lang="en-US" altLang="en-US" smtClean="0"/>
              <a:t>Impaired nutrient absorption</a:t>
            </a:r>
          </a:p>
        </p:txBody>
      </p:sp>
      <p:sp>
        <p:nvSpPr>
          <p:cNvPr id="39940" name="Rectangle 4"/>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p:spPr>
        <p:txBody>
          <a:bodyPr lIns="90488" tIns="44450" rIns="90488" bIns="44450"/>
          <a:lstStyle/>
          <a:p>
            <a:r>
              <a:rPr lang="en-US" altLang="en-US" smtClean="0"/>
              <a:t>Medical Problems Associated With Feeding - By Symptoms</a:t>
            </a:r>
          </a:p>
        </p:txBody>
      </p:sp>
      <p:sp>
        <p:nvSpPr>
          <p:cNvPr id="5123" name="Rectangle 3"/>
          <p:cNvSpPr>
            <a:spLocks noGrp="1" noChangeArrowheads="1"/>
          </p:cNvSpPr>
          <p:nvPr>
            <p:ph type="body" idx="1"/>
          </p:nvPr>
        </p:nvSpPr>
        <p:spPr>
          <a:noFill/>
        </p:spPr>
        <p:txBody>
          <a:bodyPr lIns="90488" tIns="44450" rIns="90488" bIns="44450"/>
          <a:lstStyle/>
          <a:p>
            <a:r>
              <a:rPr lang="en-US" altLang="en-US" smtClean="0"/>
              <a:t>Fatigue</a:t>
            </a:r>
          </a:p>
          <a:p>
            <a:r>
              <a:rPr lang="en-US" altLang="en-US" smtClean="0"/>
              <a:t>Food refusal</a:t>
            </a:r>
          </a:p>
          <a:p>
            <a:r>
              <a:rPr lang="en-US" altLang="en-US" smtClean="0"/>
              <a:t>Apnea during feeding</a:t>
            </a:r>
          </a:p>
          <a:p>
            <a:r>
              <a:rPr lang="en-US" altLang="en-US" smtClean="0"/>
              <a:t>Difficult transitions</a:t>
            </a:r>
          </a:p>
          <a:p>
            <a:r>
              <a:rPr lang="en-US" altLang="en-US" smtClean="0"/>
              <a:t>Spillage and drooling</a:t>
            </a:r>
          </a:p>
          <a:p>
            <a:r>
              <a:rPr lang="en-US" altLang="en-US" smtClean="0"/>
              <a:t>Head tilting</a:t>
            </a:r>
          </a:p>
          <a:p>
            <a:r>
              <a:rPr lang="en-US" altLang="en-US" smtClean="0"/>
              <a:t>Poor weight gain</a:t>
            </a:r>
          </a:p>
        </p:txBody>
      </p:sp>
      <p:sp>
        <p:nvSpPr>
          <p:cNvPr id="5124" name="Rectangle 4"/>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p:spPr>
        <p:txBody>
          <a:bodyPr lIns="90488" tIns="44450" rIns="90488" bIns="44450"/>
          <a:lstStyle/>
          <a:p>
            <a:r>
              <a:rPr lang="en-US" altLang="en-US" smtClean="0"/>
              <a:t>Suggested Criteria for Referral</a:t>
            </a:r>
          </a:p>
        </p:txBody>
      </p:sp>
      <p:sp>
        <p:nvSpPr>
          <p:cNvPr id="41987" name="Rectangle 3"/>
          <p:cNvSpPr>
            <a:spLocks noGrp="1" noChangeArrowheads="1"/>
          </p:cNvSpPr>
          <p:nvPr>
            <p:ph type="body" idx="1"/>
          </p:nvPr>
        </p:nvSpPr>
        <p:spPr>
          <a:noFill/>
        </p:spPr>
        <p:txBody>
          <a:bodyPr lIns="90488" tIns="44450" rIns="90488" bIns="44450"/>
          <a:lstStyle/>
          <a:p>
            <a:r>
              <a:rPr lang="en-US" altLang="en-US" smtClean="0"/>
              <a:t>Height or weight below the 10th or greater than 90th percentile</a:t>
            </a:r>
          </a:p>
          <a:p>
            <a:r>
              <a:rPr lang="en-US" altLang="en-US" smtClean="0"/>
              <a:t>Cross over &gt;2 growth channels</a:t>
            </a:r>
          </a:p>
          <a:p>
            <a:r>
              <a:rPr lang="en-US" altLang="en-US" smtClean="0"/>
              <a:t>Mechanical feeding difficulties</a:t>
            </a:r>
          </a:p>
          <a:p>
            <a:r>
              <a:rPr lang="en-US" altLang="en-US" smtClean="0"/>
              <a:t>Unusual food habits</a:t>
            </a:r>
          </a:p>
          <a:p>
            <a:r>
              <a:rPr lang="en-US" altLang="en-US" smtClean="0"/>
              <a:t>Inherited metabolic disorders</a:t>
            </a:r>
          </a:p>
        </p:txBody>
      </p:sp>
      <p:sp>
        <p:nvSpPr>
          <p:cNvPr id="41988" name="Rectangle 4"/>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685800" y="2667000"/>
            <a:ext cx="7772400" cy="1143000"/>
          </a:xfrm>
          <a:noFill/>
        </p:spPr>
        <p:txBody>
          <a:bodyPr lIns="90488" tIns="44450" rIns="90488" bIns="44450" anchor="ctr"/>
          <a:lstStyle/>
          <a:p>
            <a:r>
              <a:rPr lang="en-US" altLang="en-US" sz="4400" smtClean="0"/>
              <a:t>The goal of a nutrition program is to establish adequate intake for growth and energy.</a:t>
            </a:r>
          </a:p>
        </p:txBody>
      </p:sp>
      <p:sp>
        <p:nvSpPr>
          <p:cNvPr id="44035" name="Rectangle 3"/>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p:spPr>
        <p:txBody>
          <a:bodyPr lIns="90488" tIns="44450" rIns="90488" bIns="44450"/>
          <a:lstStyle/>
          <a:p>
            <a:r>
              <a:rPr lang="en-US" altLang="en-US" smtClean="0"/>
              <a:t>Next Steps After Identification</a:t>
            </a:r>
          </a:p>
        </p:txBody>
      </p:sp>
      <p:sp>
        <p:nvSpPr>
          <p:cNvPr id="46083" name="Rectangle 3"/>
          <p:cNvSpPr>
            <a:spLocks noGrp="1" noChangeArrowheads="1"/>
          </p:cNvSpPr>
          <p:nvPr>
            <p:ph type="body" idx="1"/>
          </p:nvPr>
        </p:nvSpPr>
        <p:spPr>
          <a:noFill/>
        </p:spPr>
        <p:txBody>
          <a:bodyPr lIns="90488" tIns="44450" rIns="90488" bIns="44450"/>
          <a:lstStyle/>
          <a:p>
            <a:r>
              <a:rPr lang="en-US" altLang="en-US" smtClean="0"/>
              <a:t>Involve team and family</a:t>
            </a:r>
          </a:p>
          <a:p>
            <a:r>
              <a:rPr lang="en-US" altLang="en-US" smtClean="0"/>
              <a:t>Consider ethnic dietary practices</a:t>
            </a:r>
          </a:p>
          <a:p>
            <a:r>
              <a:rPr lang="en-US" altLang="en-US" smtClean="0"/>
              <a:t>Consider income level of family</a:t>
            </a:r>
          </a:p>
          <a:p>
            <a:r>
              <a:rPr lang="en-US" altLang="en-US" smtClean="0"/>
              <a:t>Review of child’s illnesses/medications</a:t>
            </a:r>
          </a:p>
          <a:p>
            <a:r>
              <a:rPr lang="en-US" altLang="en-US" smtClean="0"/>
              <a:t>ADA’s guidelines for disability areas</a:t>
            </a:r>
          </a:p>
          <a:p>
            <a:r>
              <a:rPr lang="en-US" altLang="en-US" smtClean="0"/>
              <a:t>Adjust nutrition plan to meet family needs</a:t>
            </a:r>
          </a:p>
        </p:txBody>
      </p:sp>
      <p:sp>
        <p:nvSpPr>
          <p:cNvPr id="46084" name="Rectangle 4"/>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p:spPr>
        <p:txBody>
          <a:bodyPr lIns="90488" tIns="44450" rIns="90488" bIns="44450"/>
          <a:lstStyle/>
          <a:p>
            <a:r>
              <a:rPr lang="en-US" altLang="en-US" smtClean="0"/>
              <a:t>Temperature</a:t>
            </a:r>
          </a:p>
        </p:txBody>
      </p:sp>
      <p:sp>
        <p:nvSpPr>
          <p:cNvPr id="48131" name="Rectangle 3"/>
          <p:cNvSpPr>
            <a:spLocks noGrp="1" noChangeArrowheads="1"/>
          </p:cNvSpPr>
          <p:nvPr>
            <p:ph type="body" idx="1"/>
          </p:nvPr>
        </p:nvSpPr>
        <p:spPr>
          <a:noFill/>
        </p:spPr>
        <p:txBody>
          <a:bodyPr lIns="90488" tIns="44450" rIns="90488" bIns="44450"/>
          <a:lstStyle/>
          <a:p>
            <a:r>
              <a:rPr lang="en-US" altLang="en-US" sz="3600" smtClean="0"/>
              <a:t>Serving/holding temperature</a:t>
            </a:r>
          </a:p>
          <a:p>
            <a:r>
              <a:rPr lang="en-US" altLang="en-US" sz="3600" smtClean="0"/>
              <a:t>Sensitivity to hot and cold food</a:t>
            </a:r>
          </a:p>
          <a:p>
            <a:r>
              <a:rPr lang="en-US" altLang="en-US" sz="3600" smtClean="0"/>
              <a:t>Safety issues</a:t>
            </a:r>
          </a:p>
        </p:txBody>
      </p:sp>
      <p:sp>
        <p:nvSpPr>
          <p:cNvPr id="48132" name="Rectangle 4"/>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26"/>
          <p:cNvSpPr>
            <a:spLocks noGrp="1" noChangeArrowheads="1"/>
          </p:cNvSpPr>
          <p:nvPr>
            <p:ph type="title"/>
          </p:nvPr>
        </p:nvSpPr>
        <p:spPr>
          <a:noFill/>
        </p:spPr>
        <p:txBody>
          <a:bodyPr lIns="90488" tIns="44450" rIns="90488" bIns="44450"/>
          <a:lstStyle/>
          <a:p>
            <a:r>
              <a:rPr lang="en-US" altLang="en-US" smtClean="0"/>
              <a:t>Positioning for Feeding</a:t>
            </a:r>
          </a:p>
        </p:txBody>
      </p:sp>
      <p:sp>
        <p:nvSpPr>
          <p:cNvPr id="50179" name="Rectangle 1027"/>
          <p:cNvSpPr>
            <a:spLocks noGrp="1" noChangeArrowheads="1"/>
          </p:cNvSpPr>
          <p:nvPr>
            <p:ph type="body" idx="1"/>
          </p:nvPr>
        </p:nvSpPr>
        <p:spPr>
          <a:noFill/>
        </p:spPr>
        <p:txBody>
          <a:bodyPr lIns="90488" tIns="44450" rIns="90488" bIns="44450"/>
          <a:lstStyle/>
          <a:p>
            <a:r>
              <a:rPr lang="en-US" altLang="en-US" smtClean="0"/>
              <a:t>Check for position</a:t>
            </a:r>
          </a:p>
          <a:p>
            <a:r>
              <a:rPr lang="en-US" altLang="en-US" smtClean="0"/>
              <a:t>Head at midline</a:t>
            </a:r>
          </a:p>
          <a:p>
            <a:r>
              <a:rPr lang="en-US" altLang="en-US" smtClean="0"/>
              <a:t>Position of person presenting food</a:t>
            </a:r>
          </a:p>
          <a:p>
            <a:r>
              <a:rPr lang="en-US" altLang="en-US" smtClean="0"/>
              <a:t>Continue to recheck body and head position</a:t>
            </a:r>
          </a:p>
          <a:p>
            <a:r>
              <a:rPr lang="en-US" altLang="en-US" smtClean="0"/>
              <a:t>Alternate positioning during meals</a:t>
            </a:r>
          </a:p>
        </p:txBody>
      </p:sp>
      <p:sp>
        <p:nvSpPr>
          <p:cNvPr id="50180" name="Rectangle 1028"/>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p:spPr>
        <p:txBody>
          <a:bodyPr lIns="90488" tIns="44450" rIns="90488" bIns="44450"/>
          <a:lstStyle/>
          <a:p>
            <a:r>
              <a:rPr lang="en-US" altLang="en-US" smtClean="0"/>
              <a:t>Mealtime</a:t>
            </a:r>
          </a:p>
        </p:txBody>
      </p:sp>
      <p:sp>
        <p:nvSpPr>
          <p:cNvPr id="52227" name="Rectangle 3"/>
          <p:cNvSpPr>
            <a:spLocks noGrp="1" noChangeArrowheads="1"/>
          </p:cNvSpPr>
          <p:nvPr>
            <p:ph type="body" idx="1"/>
          </p:nvPr>
        </p:nvSpPr>
        <p:spPr>
          <a:noFill/>
        </p:spPr>
        <p:txBody>
          <a:bodyPr lIns="90488" tIns="44450" rIns="90488" bIns="44450"/>
          <a:lstStyle/>
          <a:p>
            <a:r>
              <a:rPr lang="en-US" altLang="en-US" smtClean="0"/>
              <a:t>Position and head alignment</a:t>
            </a:r>
          </a:p>
          <a:p>
            <a:r>
              <a:rPr lang="en-US" altLang="en-US" smtClean="0"/>
              <a:t>Presentation of food</a:t>
            </a:r>
          </a:p>
          <a:p>
            <a:r>
              <a:rPr lang="en-US" altLang="en-US" smtClean="0"/>
              <a:t>Meal time problems</a:t>
            </a:r>
          </a:p>
          <a:p>
            <a:pPr lvl="1"/>
            <a:r>
              <a:rPr lang="en-US" altLang="en-US" smtClean="0"/>
              <a:t>hyperextension, tongue thrust, vocalization</a:t>
            </a:r>
          </a:p>
          <a:p>
            <a:r>
              <a:rPr lang="en-US" altLang="en-US" smtClean="0"/>
              <a:t>When to offer food</a:t>
            </a:r>
          </a:p>
          <a:p>
            <a:r>
              <a:rPr lang="en-US" altLang="en-US" smtClean="0"/>
              <a:t>Checklist for food refusal</a:t>
            </a:r>
          </a:p>
          <a:p>
            <a:r>
              <a:rPr lang="en-US" altLang="en-US" smtClean="0"/>
              <a:t>Dangerous practices</a:t>
            </a:r>
          </a:p>
        </p:txBody>
      </p:sp>
      <p:sp>
        <p:nvSpPr>
          <p:cNvPr id="52228" name="Rectangle 4"/>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noFill/>
        </p:spPr>
        <p:txBody>
          <a:bodyPr lIns="90488" tIns="44450" rIns="90488" bIns="44450"/>
          <a:lstStyle/>
          <a:p>
            <a:r>
              <a:rPr lang="en-US" altLang="en-US" smtClean="0"/>
              <a:t>Fluids</a:t>
            </a:r>
          </a:p>
        </p:txBody>
      </p:sp>
      <p:sp>
        <p:nvSpPr>
          <p:cNvPr id="54275" name="Rectangle 1027"/>
          <p:cNvSpPr>
            <a:spLocks noGrp="1" noChangeArrowheads="1"/>
          </p:cNvSpPr>
          <p:nvPr>
            <p:ph type="body" idx="1"/>
          </p:nvPr>
        </p:nvSpPr>
        <p:spPr>
          <a:noFill/>
        </p:spPr>
        <p:txBody>
          <a:bodyPr lIns="90488" tIns="44450" rIns="90488" bIns="44450"/>
          <a:lstStyle/>
          <a:p>
            <a:r>
              <a:rPr lang="en-US" altLang="en-US" smtClean="0"/>
              <a:t>Offering fluids</a:t>
            </a:r>
          </a:p>
          <a:p>
            <a:pPr lvl="1"/>
            <a:r>
              <a:rPr lang="en-US" altLang="en-US" smtClean="0"/>
              <a:t>every 3-4 bites</a:t>
            </a:r>
          </a:p>
          <a:p>
            <a:pPr lvl="1"/>
            <a:r>
              <a:rPr lang="en-US" altLang="en-US" smtClean="0"/>
              <a:t>do not hold to the end of meal</a:t>
            </a:r>
          </a:p>
          <a:p>
            <a:r>
              <a:rPr lang="en-US" altLang="en-US" smtClean="0"/>
              <a:t>Thickening liquids</a:t>
            </a:r>
          </a:p>
          <a:p>
            <a:pPr lvl="1"/>
            <a:r>
              <a:rPr lang="en-US" altLang="en-US" smtClean="0"/>
              <a:t>rice cereal, Thick-It, etc</a:t>
            </a:r>
          </a:p>
          <a:p>
            <a:r>
              <a:rPr lang="en-US" altLang="en-US" smtClean="0"/>
              <a:t>Dangerous practices</a:t>
            </a:r>
          </a:p>
          <a:p>
            <a:r>
              <a:rPr lang="en-US" altLang="en-US" smtClean="0"/>
              <a:t>Handouts for parents</a:t>
            </a:r>
          </a:p>
        </p:txBody>
      </p:sp>
      <p:sp>
        <p:nvSpPr>
          <p:cNvPr id="54276" name="Rectangle 1028"/>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050"/>
          <p:cNvSpPr>
            <a:spLocks noGrp="1" noChangeArrowheads="1"/>
          </p:cNvSpPr>
          <p:nvPr>
            <p:ph type="title"/>
          </p:nvPr>
        </p:nvSpPr>
        <p:spPr>
          <a:xfrm>
            <a:off x="685800" y="533400"/>
            <a:ext cx="7772400" cy="1143000"/>
          </a:xfrm>
          <a:noFill/>
        </p:spPr>
        <p:txBody>
          <a:bodyPr lIns="90488" tIns="44450" rIns="90488" bIns="44450"/>
          <a:lstStyle/>
          <a:p>
            <a:r>
              <a:rPr lang="en-US" altLang="en-US" smtClean="0"/>
              <a:t>Symptom with Etiologies:  Fatigue</a:t>
            </a:r>
          </a:p>
        </p:txBody>
      </p:sp>
      <p:sp>
        <p:nvSpPr>
          <p:cNvPr id="7171" name="Rectangle 2051"/>
          <p:cNvSpPr>
            <a:spLocks noGrp="1" noChangeArrowheads="1"/>
          </p:cNvSpPr>
          <p:nvPr>
            <p:ph type="body" idx="1"/>
          </p:nvPr>
        </p:nvSpPr>
        <p:spPr>
          <a:xfrm>
            <a:off x="685800" y="1828800"/>
            <a:ext cx="7772400" cy="4114800"/>
          </a:xfrm>
          <a:noFill/>
        </p:spPr>
        <p:txBody>
          <a:bodyPr lIns="90488" tIns="44450" rIns="90488" bIns="44450"/>
          <a:lstStyle/>
          <a:p>
            <a:r>
              <a:rPr lang="en-US" altLang="en-US" smtClean="0"/>
              <a:t>Cardiac</a:t>
            </a:r>
          </a:p>
          <a:p>
            <a:r>
              <a:rPr lang="en-US" altLang="en-US" smtClean="0"/>
              <a:t>BPD</a:t>
            </a:r>
          </a:p>
          <a:p>
            <a:r>
              <a:rPr lang="en-US" altLang="en-US" smtClean="0"/>
              <a:t>Chronic diseases </a:t>
            </a:r>
          </a:p>
          <a:p>
            <a:pPr lvl="1"/>
            <a:r>
              <a:rPr lang="en-US" altLang="en-US" smtClean="0"/>
              <a:t>leukemia</a:t>
            </a:r>
          </a:p>
          <a:p>
            <a:pPr lvl="1"/>
            <a:r>
              <a:rPr lang="en-US" altLang="en-US" smtClean="0"/>
              <a:t>cystic fibrosis</a:t>
            </a:r>
          </a:p>
          <a:p>
            <a:r>
              <a:rPr lang="en-US" altLang="en-US" smtClean="0"/>
              <a:t>Neuromuscular disease</a:t>
            </a:r>
          </a:p>
          <a:p>
            <a:pPr lvl="1"/>
            <a:r>
              <a:rPr lang="en-US" altLang="en-US" smtClean="0"/>
              <a:t>muscle weakness, cerebral palsy</a:t>
            </a:r>
          </a:p>
          <a:p>
            <a:pPr lvl="1"/>
            <a:r>
              <a:rPr lang="en-US" altLang="en-US" smtClean="0"/>
              <a:t>spinal cord injury, spina bifida</a:t>
            </a:r>
          </a:p>
        </p:txBody>
      </p:sp>
      <p:sp>
        <p:nvSpPr>
          <p:cNvPr id="7172" name="Rectangle 2052"/>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p:spPr>
        <p:txBody>
          <a:bodyPr lIns="90488" tIns="44450" rIns="90488" bIns="44450"/>
          <a:lstStyle/>
          <a:p>
            <a:r>
              <a:rPr lang="en-US" altLang="en-US" smtClean="0"/>
              <a:t>Symptom with Etiologies: Food Refusal</a:t>
            </a:r>
          </a:p>
        </p:txBody>
      </p:sp>
      <p:sp>
        <p:nvSpPr>
          <p:cNvPr id="9219" name="Rectangle 3"/>
          <p:cNvSpPr>
            <a:spLocks noGrp="1" noChangeArrowheads="1"/>
          </p:cNvSpPr>
          <p:nvPr>
            <p:ph type="body" idx="1"/>
          </p:nvPr>
        </p:nvSpPr>
        <p:spPr>
          <a:noFill/>
        </p:spPr>
        <p:txBody>
          <a:bodyPr lIns="90488" tIns="44450" rIns="90488" bIns="44450"/>
          <a:lstStyle/>
          <a:p>
            <a:r>
              <a:rPr lang="en-US" altLang="en-US" sz="3600" smtClean="0"/>
              <a:t>Chronic</a:t>
            </a:r>
            <a:endParaRPr lang="en-US" altLang="en-US" smtClean="0"/>
          </a:p>
          <a:p>
            <a:pPr lvl="1"/>
            <a:r>
              <a:rPr lang="en-US" altLang="en-US" sz="3200" smtClean="0"/>
              <a:t>Gastro-Esophageal (GE) Reflux</a:t>
            </a:r>
          </a:p>
          <a:p>
            <a:pPr lvl="1"/>
            <a:r>
              <a:rPr lang="en-US" altLang="en-US" sz="3200" smtClean="0"/>
              <a:t>Allergies</a:t>
            </a:r>
          </a:p>
          <a:p>
            <a:pPr lvl="2"/>
            <a:r>
              <a:rPr lang="en-US" altLang="en-US" sz="2800" smtClean="0"/>
              <a:t>milk and food intolerances</a:t>
            </a:r>
            <a:endParaRPr lang="en-US" altLang="en-US" smtClean="0"/>
          </a:p>
          <a:p>
            <a:pPr lvl="1"/>
            <a:r>
              <a:rPr lang="en-US" altLang="en-US" sz="3200" smtClean="0"/>
              <a:t>Hypersensitivity</a:t>
            </a:r>
          </a:p>
          <a:p>
            <a:pPr lvl="1"/>
            <a:r>
              <a:rPr lang="en-US" altLang="en-US" sz="3200" smtClean="0"/>
              <a:t>Pain</a:t>
            </a:r>
          </a:p>
        </p:txBody>
      </p:sp>
      <p:sp>
        <p:nvSpPr>
          <p:cNvPr id="9220" name="Rectangle 4"/>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a:noFill/>
        </p:spPr>
        <p:txBody>
          <a:bodyPr lIns="90488" tIns="44450" rIns="90488" bIns="44450"/>
          <a:lstStyle/>
          <a:p>
            <a:r>
              <a:rPr lang="en-US" altLang="en-US" smtClean="0"/>
              <a:t>Symptom with Etiologies: Food Refusal</a:t>
            </a:r>
          </a:p>
        </p:txBody>
      </p:sp>
      <p:sp>
        <p:nvSpPr>
          <p:cNvPr id="11267" name="Rectangle 1027"/>
          <p:cNvSpPr>
            <a:spLocks noGrp="1" noChangeArrowheads="1"/>
          </p:cNvSpPr>
          <p:nvPr>
            <p:ph type="body" idx="1"/>
          </p:nvPr>
        </p:nvSpPr>
        <p:spPr>
          <a:noFill/>
        </p:spPr>
        <p:txBody>
          <a:bodyPr lIns="90488" tIns="44450" rIns="90488" bIns="44450"/>
          <a:lstStyle/>
          <a:p>
            <a:r>
              <a:rPr lang="en-US" altLang="en-US" sz="3600" smtClean="0"/>
              <a:t>Acute</a:t>
            </a:r>
          </a:p>
          <a:p>
            <a:pPr lvl="1"/>
            <a:r>
              <a:rPr lang="en-US" altLang="en-US" sz="3200" smtClean="0"/>
              <a:t>Oral lesions</a:t>
            </a:r>
          </a:p>
          <a:p>
            <a:pPr lvl="1"/>
            <a:r>
              <a:rPr lang="en-US" altLang="en-US" sz="3200" smtClean="0"/>
              <a:t>Otitis media</a:t>
            </a:r>
          </a:p>
          <a:p>
            <a:pPr lvl="1"/>
            <a:r>
              <a:rPr lang="en-US" altLang="en-US" sz="3200" smtClean="0"/>
              <a:t>Pharyngitis</a:t>
            </a:r>
          </a:p>
          <a:p>
            <a:pPr lvl="1"/>
            <a:r>
              <a:rPr lang="en-US" altLang="en-US" sz="3200" smtClean="0"/>
              <a:t>Medications</a:t>
            </a:r>
          </a:p>
        </p:txBody>
      </p:sp>
      <p:sp>
        <p:nvSpPr>
          <p:cNvPr id="11268" name="Rectangle 1028"/>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lIns="90488" tIns="44450" rIns="90488" bIns="44450"/>
          <a:lstStyle/>
          <a:p>
            <a:r>
              <a:rPr lang="en-US" altLang="en-US" smtClean="0"/>
              <a:t>Symptom with Etiologies: Apnea During Feeding</a:t>
            </a:r>
          </a:p>
        </p:txBody>
      </p:sp>
      <p:sp>
        <p:nvSpPr>
          <p:cNvPr id="13315" name="Rectangle 3"/>
          <p:cNvSpPr>
            <a:spLocks noGrp="1" noChangeArrowheads="1"/>
          </p:cNvSpPr>
          <p:nvPr>
            <p:ph type="body" idx="1"/>
          </p:nvPr>
        </p:nvSpPr>
        <p:spPr>
          <a:xfrm>
            <a:off x="1600200" y="2743200"/>
            <a:ext cx="6781800" cy="4114800"/>
          </a:xfrm>
          <a:noFill/>
        </p:spPr>
        <p:txBody>
          <a:bodyPr lIns="90488" tIns="44450" rIns="90488" bIns="44450"/>
          <a:lstStyle/>
          <a:p>
            <a:r>
              <a:rPr lang="en-US" altLang="en-US" smtClean="0"/>
              <a:t>Prematurity</a:t>
            </a:r>
          </a:p>
          <a:p>
            <a:r>
              <a:rPr lang="en-US" altLang="en-US" smtClean="0"/>
              <a:t>Aspiration/penetration</a:t>
            </a:r>
          </a:p>
          <a:p>
            <a:r>
              <a:rPr lang="en-US" altLang="en-US" smtClean="0"/>
              <a:t>Cardiac/respiratory insufficiency</a:t>
            </a:r>
          </a:p>
        </p:txBody>
      </p:sp>
      <p:sp>
        <p:nvSpPr>
          <p:cNvPr id="13316" name="Rectangle 4"/>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noFill/>
        </p:spPr>
        <p:txBody>
          <a:bodyPr lIns="90488" tIns="44450" rIns="90488" bIns="44450"/>
          <a:lstStyle/>
          <a:p>
            <a:r>
              <a:rPr lang="en-US" altLang="en-US" smtClean="0"/>
              <a:t>Symptom with Etiologies: Difficult Transitions</a:t>
            </a:r>
          </a:p>
        </p:txBody>
      </p:sp>
      <p:sp>
        <p:nvSpPr>
          <p:cNvPr id="15363" name="Rectangle 1027"/>
          <p:cNvSpPr>
            <a:spLocks noGrp="1" noChangeArrowheads="1"/>
          </p:cNvSpPr>
          <p:nvPr>
            <p:ph type="body" idx="1"/>
          </p:nvPr>
        </p:nvSpPr>
        <p:spPr>
          <a:xfrm>
            <a:off x="1447800" y="2286000"/>
            <a:ext cx="7010400" cy="3810000"/>
          </a:xfrm>
          <a:noFill/>
        </p:spPr>
        <p:txBody>
          <a:bodyPr lIns="90488" tIns="44450" rIns="90488" bIns="44450"/>
          <a:lstStyle/>
          <a:p>
            <a:r>
              <a:rPr lang="en-US" altLang="en-US" smtClean="0"/>
              <a:t>Developmental delay</a:t>
            </a:r>
          </a:p>
          <a:p>
            <a:r>
              <a:rPr lang="en-US" altLang="en-US" smtClean="0"/>
              <a:t>Hypersensitivity/sensory integration disorder</a:t>
            </a:r>
          </a:p>
          <a:p>
            <a:r>
              <a:rPr lang="en-US" altLang="en-US" smtClean="0"/>
              <a:t>Autism</a:t>
            </a:r>
          </a:p>
          <a:p>
            <a:r>
              <a:rPr lang="en-US" altLang="en-US" smtClean="0"/>
              <a:t>Dysphagia</a:t>
            </a:r>
          </a:p>
        </p:txBody>
      </p:sp>
      <p:sp>
        <p:nvSpPr>
          <p:cNvPr id="15364" name="Rectangle 1028"/>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p:spPr>
        <p:txBody>
          <a:bodyPr lIns="90488" tIns="44450" rIns="90488" bIns="44450"/>
          <a:lstStyle/>
          <a:p>
            <a:r>
              <a:rPr lang="en-US" altLang="en-US" smtClean="0"/>
              <a:t>Symptom with Etiologies: Spillage and Drooling</a:t>
            </a:r>
          </a:p>
        </p:txBody>
      </p:sp>
      <p:sp>
        <p:nvSpPr>
          <p:cNvPr id="17411" name="Rectangle 3"/>
          <p:cNvSpPr>
            <a:spLocks noGrp="1" noChangeArrowheads="1"/>
          </p:cNvSpPr>
          <p:nvPr>
            <p:ph type="body" idx="1"/>
          </p:nvPr>
        </p:nvSpPr>
        <p:spPr>
          <a:noFill/>
        </p:spPr>
        <p:txBody>
          <a:bodyPr lIns="90488" tIns="44450" rIns="90488" bIns="44450"/>
          <a:lstStyle/>
          <a:p>
            <a:r>
              <a:rPr lang="en-US" altLang="en-US" smtClean="0"/>
              <a:t>Hypotonia</a:t>
            </a:r>
          </a:p>
          <a:p>
            <a:r>
              <a:rPr lang="en-US" altLang="en-US" smtClean="0"/>
              <a:t>Hypertonia</a:t>
            </a:r>
          </a:p>
          <a:p>
            <a:r>
              <a:rPr lang="en-US" altLang="en-US" smtClean="0"/>
              <a:t>Oral motor apraxia</a:t>
            </a:r>
          </a:p>
          <a:p>
            <a:r>
              <a:rPr lang="en-US" altLang="en-US" smtClean="0"/>
              <a:t>Cleft lip/palate</a:t>
            </a:r>
          </a:p>
          <a:p>
            <a:r>
              <a:rPr lang="en-US" altLang="en-US" smtClean="0"/>
              <a:t>Micrognathia</a:t>
            </a:r>
          </a:p>
          <a:p>
            <a:r>
              <a:rPr lang="en-US" altLang="en-US" smtClean="0"/>
              <a:t>Developmental delay</a:t>
            </a:r>
          </a:p>
          <a:p>
            <a:r>
              <a:rPr lang="en-US" altLang="en-US" smtClean="0"/>
              <a:t>Abnormal swallow</a:t>
            </a:r>
          </a:p>
        </p:txBody>
      </p:sp>
      <p:sp>
        <p:nvSpPr>
          <p:cNvPr id="17412" name="Rectangle 4"/>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52400"/>
            <a:ext cx="7772400" cy="1143000"/>
          </a:xfrm>
          <a:noFill/>
        </p:spPr>
        <p:txBody>
          <a:bodyPr lIns="90488" tIns="44450" rIns="90488" bIns="44450"/>
          <a:lstStyle/>
          <a:p>
            <a:r>
              <a:rPr lang="en-US" altLang="en-US" smtClean="0"/>
              <a:t>Symptom with Etiologies: Head Tilting</a:t>
            </a:r>
          </a:p>
        </p:txBody>
      </p:sp>
      <p:sp>
        <p:nvSpPr>
          <p:cNvPr id="19459" name="Rectangle 3"/>
          <p:cNvSpPr>
            <a:spLocks noGrp="1" noChangeArrowheads="1"/>
          </p:cNvSpPr>
          <p:nvPr>
            <p:ph type="body" idx="1"/>
          </p:nvPr>
        </p:nvSpPr>
        <p:spPr>
          <a:xfrm>
            <a:off x="1981200" y="1600200"/>
            <a:ext cx="6324600" cy="4114800"/>
          </a:xfrm>
          <a:noFill/>
        </p:spPr>
        <p:txBody>
          <a:bodyPr lIns="90488" tIns="44450" rIns="90488" bIns="44450"/>
          <a:lstStyle/>
          <a:p>
            <a:r>
              <a:rPr lang="en-US" altLang="en-US" sz="2800" smtClean="0"/>
              <a:t>Back tilt</a:t>
            </a:r>
          </a:p>
          <a:p>
            <a:pPr lvl="1"/>
            <a:r>
              <a:rPr lang="en-US" altLang="en-US" smtClean="0"/>
              <a:t>poor oral motor control</a:t>
            </a:r>
          </a:p>
          <a:p>
            <a:pPr lvl="1"/>
            <a:r>
              <a:rPr lang="en-US" altLang="en-US" smtClean="0"/>
              <a:t>abnormal swallow</a:t>
            </a:r>
          </a:p>
          <a:p>
            <a:pPr lvl="1"/>
            <a:r>
              <a:rPr lang="en-US" altLang="en-US" smtClean="0"/>
              <a:t>impaired visual field or eye control</a:t>
            </a:r>
          </a:p>
          <a:p>
            <a:r>
              <a:rPr lang="en-US" altLang="en-US" sz="2800" smtClean="0"/>
              <a:t>Forward tilt</a:t>
            </a:r>
          </a:p>
          <a:p>
            <a:pPr lvl="1"/>
            <a:r>
              <a:rPr lang="en-US" altLang="en-US" smtClean="0"/>
              <a:t>poor head control</a:t>
            </a:r>
          </a:p>
          <a:p>
            <a:pPr lvl="1"/>
            <a:r>
              <a:rPr lang="en-US" altLang="en-US" smtClean="0"/>
              <a:t>abnormal swallow</a:t>
            </a:r>
          </a:p>
          <a:p>
            <a:r>
              <a:rPr lang="en-US" altLang="en-US" sz="2800" smtClean="0"/>
              <a:t>To one side tilt</a:t>
            </a:r>
          </a:p>
          <a:p>
            <a:pPr lvl="1"/>
            <a:r>
              <a:rPr lang="en-US" altLang="en-US" smtClean="0"/>
              <a:t>asymetric neurologic problem</a:t>
            </a:r>
          </a:p>
          <a:p>
            <a:pPr lvl="2"/>
            <a:r>
              <a:rPr lang="en-US" altLang="en-US" sz="2800" smtClean="0"/>
              <a:t>facial palsy, torticolis</a:t>
            </a:r>
          </a:p>
        </p:txBody>
      </p:sp>
      <p:sp>
        <p:nvSpPr>
          <p:cNvPr id="19460" name="Rectangle 4"/>
          <p:cNvSpPr>
            <a:spLocks noChangeArrowheads="1"/>
          </p:cNvSpPr>
          <p:nvPr/>
        </p:nvSpPr>
        <p:spPr bwMode="auto">
          <a:xfrm>
            <a:off x="685800" y="6245225"/>
            <a:ext cx="1981200" cy="609600"/>
          </a:xfrm>
          <a:prstGeom prst="rect">
            <a:avLst/>
          </a:prstGeom>
          <a:solidFill>
            <a:srgbClr val="000066"/>
          </a:solidFill>
          <a:ln w="12700">
            <a:solidFill>
              <a:srgbClr val="000066"/>
            </a:solidFill>
            <a:miter lim="800000"/>
            <a:headEnd/>
            <a:tailEnd/>
          </a:ln>
        </p:spPr>
        <p:txBody>
          <a:bodyPr wrap="none" anchor="ct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endParaRPr lang="en-IN" altLang="en-US" sz="2400">
              <a:solidFill>
                <a:schemeClr val="tx1"/>
              </a:solidFill>
              <a:latin typeface="Times New Roman" panose="02020603050405020304" pitchFamily="18" charset="0"/>
            </a:endParaRPr>
          </a:p>
        </p:txBody>
      </p:sp>
    </p:spTree>
  </p:cSld>
  <p:clrMapOvr>
    <a:masterClrMapping/>
  </p:clrMapOvr>
  <p:transition/>
</p:sld>
</file>

<file path=ppt/theme/theme1.xml><?xml version="1.0" encoding="utf-8"?>
<a:theme xmlns:a="http://schemas.openxmlformats.org/drawingml/2006/main" name="supercourse">
  <a:themeElements>
    <a:clrScheme name="supercours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upercours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upercours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upercours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upercours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upercours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upercours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upercours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upercours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Designs\supercourse.pot</Template>
  <TotalTime>2048</TotalTime>
  <Words>2272</Words>
  <Application>Microsoft Office PowerPoint</Application>
  <PresentationFormat>On-screen Show (4:3)</PresentationFormat>
  <Paragraphs>330</Paragraphs>
  <Slides>26</Slides>
  <Notes>26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Times New Roman</vt:lpstr>
      <vt:lpstr>Arial</vt:lpstr>
      <vt:lpstr>supercourse</vt:lpstr>
      <vt:lpstr>Problems of Feeding </vt:lpstr>
      <vt:lpstr>Medical Problems Associated With Feeding - By Symptoms</vt:lpstr>
      <vt:lpstr>Symptom with Etiologies:  Fatigue</vt:lpstr>
      <vt:lpstr>Symptom with Etiologies: Food Refusal</vt:lpstr>
      <vt:lpstr>Symptom with Etiologies: Food Refusal</vt:lpstr>
      <vt:lpstr>Symptom with Etiologies: Apnea During Feeding</vt:lpstr>
      <vt:lpstr>Symptom with Etiologies: Difficult Transitions</vt:lpstr>
      <vt:lpstr>Symptom with Etiologies: Spillage and Drooling</vt:lpstr>
      <vt:lpstr>Symptom with Etiologies: Head Tilting</vt:lpstr>
      <vt:lpstr>Symptom with Etiologies: Poor Weight Gain</vt:lpstr>
      <vt:lpstr>Gastroesophageal Reflux (GER)</vt:lpstr>
      <vt:lpstr>Observing GE  Reflux</vt:lpstr>
      <vt:lpstr>Gastroesophageal Reflux (GER)</vt:lpstr>
      <vt:lpstr>Nutrition and the Child With Developmental Disabilities</vt:lpstr>
      <vt:lpstr>Nutrition Research on Children with Developmental Disabilities</vt:lpstr>
      <vt:lpstr>Nutrition Research on Children with Developmental Disabilities</vt:lpstr>
      <vt:lpstr>Components to Nutritional Assessment</vt:lpstr>
      <vt:lpstr>Factors Influencing Caloric Intake</vt:lpstr>
      <vt:lpstr>Pathogenesis of Malnutrition</vt:lpstr>
      <vt:lpstr>Suggested Criteria for Referral</vt:lpstr>
      <vt:lpstr>The goal of a nutrition program is to establish adequate intake for growth and energy.</vt:lpstr>
      <vt:lpstr>Next Steps After Identification</vt:lpstr>
      <vt:lpstr>Temperature</vt:lpstr>
      <vt:lpstr>Positioning for Feeding</vt:lpstr>
      <vt:lpstr>Mealtime</vt:lpstr>
      <vt:lpstr>Fluids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Basics of Feeding</dc:title>
  <dc:creator>---</dc:creator>
  <cp:lastModifiedBy>Lib Lab One</cp:lastModifiedBy>
  <cp:revision>56</cp:revision>
  <cp:lastPrinted>1999-12-03T14:47:46Z</cp:lastPrinted>
  <dcterms:created xsi:type="dcterms:W3CDTF">1999-02-17T14:39:15Z</dcterms:created>
  <dcterms:modified xsi:type="dcterms:W3CDTF">2021-01-06T05:34:21Z</dcterms:modified>
</cp:coreProperties>
</file>